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Lst>
  <p:notesMasterIdLst>
    <p:notesMasterId r:id="rId27"/>
  </p:notesMasterIdLst>
  <p:sldIdLst>
    <p:sldId id="275" r:id="rId3"/>
    <p:sldId id="276" r:id="rId4"/>
    <p:sldId id="258" r:id="rId5"/>
    <p:sldId id="259" r:id="rId6"/>
    <p:sldId id="271" r:id="rId7"/>
    <p:sldId id="278" r:id="rId8"/>
    <p:sldId id="279" r:id="rId9"/>
    <p:sldId id="284" r:id="rId10"/>
    <p:sldId id="286" r:id="rId11"/>
    <p:sldId id="283" r:id="rId12"/>
    <p:sldId id="261" r:id="rId13"/>
    <p:sldId id="262" r:id="rId14"/>
    <p:sldId id="263" r:id="rId15"/>
    <p:sldId id="264" r:id="rId16"/>
    <p:sldId id="268" r:id="rId17"/>
    <p:sldId id="265" r:id="rId18"/>
    <p:sldId id="269" r:id="rId19"/>
    <p:sldId id="285" r:id="rId20"/>
    <p:sldId id="266" r:id="rId21"/>
    <p:sldId id="277" r:id="rId22"/>
    <p:sldId id="270" r:id="rId23"/>
    <p:sldId id="281" r:id="rId24"/>
    <p:sldId id="272" r:id="rId25"/>
    <p:sldId id="28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A1E368-64AB-46BC-A927-C7EC39146664}" v="14" dt="2022-08-19T09:57:36.7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 Id="rId35" Type="http://schemas.openxmlformats.org/officeDocument/2006/relationships/customXml" Target="../customXml/item3.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FD96D-FB90-4D7C-8573-94A72B664658}" type="datetimeFigureOut">
              <a:t>8/19/2022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4A64DE-CDCB-4D1F-AA7E-1BFDDCC96A42}" type="slidenum">
              <a:t>‹#›</a:t>
            </a:fld>
            <a:endParaRPr lang="en-US"/>
          </a:p>
        </p:txBody>
      </p:sp>
    </p:spTree>
    <p:extLst>
      <p:ext uri="{BB962C8B-B14F-4D97-AF65-F5344CB8AC3E}">
        <p14:creationId xmlns:p14="http://schemas.microsoft.com/office/powerpoint/2010/main" val="1653334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ommons.wikimedia.org/wiki/File:Melting_%28204911155%29.jpeg"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creativecommons.org/licenses/by/2.0/"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lickr.com/photos/royluck/6859399548/"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creativecommons.org/licenses/by/2.0/"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lickr.com/photos/jsjgeology/50846413058"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creativecommons.org/licenses/by/2.0/"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nhm.ac.uk/discover/sunday-stone-recording-englands-coal-mining-past.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n.wikipedia.org/wiki/Nuclear_weapons_testing#/media/File:Operation_Crossroads_Baker_Edit.jp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nhm.ac.uk/visit/our-broken-planet.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asa.gov/multimedia/guidelines/index.html"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creativecommons.org/licenses/by/2.0/"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lickr.com/photos/quarriephotography/"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creativecommons.org/licenses/by-nc-nd/2.0/"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redirect?event=video_description&amp;redir_token=QUFFLUhqbWo2YTRheDhJbFFlUTlWc3pmRlJxNnFzbEJhZ3xBQ3Jtc0trbUR2ZFFWTGRiNjdsTzRUQTZoMFA3bHNsM2p1RzBaMDFMOWpMZ3ltb0V1dUc1ckpKZFFQSkVYWWZMTDh3ZWZINlVpSWtTRkNyUkhjVnRhbnNUWW1ha2lEMjZIOVZITTdfeVV4N0pkOFFGWUhCWjE1QQ&amp;q=http%3A%2F%2Fwww.nhm.ac.uk%2Four-broken-planet&amp;v=tGltP9xqK2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upload.wikimedia.org/wikipedia/commons/2/22/Geologic_time_scale.jpg"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creativecommons.org/licenses/by/2.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panose="020F0502020204030204"/>
            </a:endParaRPr>
          </a:p>
        </p:txBody>
      </p:sp>
      <p:sp>
        <p:nvSpPr>
          <p:cNvPr id="4" name="Slide Number Placeholder 3"/>
          <p:cNvSpPr>
            <a:spLocks noGrp="1"/>
          </p:cNvSpPr>
          <p:nvPr>
            <p:ph type="sldNum" sz="quarter" idx="5"/>
          </p:nvPr>
        </p:nvSpPr>
        <p:spPr/>
        <p:txBody>
          <a:bodyPr/>
          <a:lstStyle/>
          <a:p>
            <a:fld id="{2BABD6BA-4FD3-4A06-A057-AFDE6A7DC7FB}" type="slidenum">
              <a:rPr lang="en-GB" smtClean="0"/>
              <a:t>1</a:t>
            </a:fld>
            <a:endParaRPr lang="en-GB"/>
          </a:p>
        </p:txBody>
      </p:sp>
    </p:spTree>
    <p:extLst>
      <p:ext uri="{BB962C8B-B14F-4D97-AF65-F5344CB8AC3E}">
        <p14:creationId xmlns:p14="http://schemas.microsoft.com/office/powerpoint/2010/main" val="2139568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Image: </a:t>
            </a:r>
            <a:r>
              <a:rPr lang="en-US">
                <a:hlinkClick r:id="rId3"/>
              </a:rPr>
              <a:t>Wikipedia</a:t>
            </a:r>
            <a:r>
              <a:rPr lang="en-US"/>
              <a:t> </a:t>
            </a:r>
            <a:r>
              <a:rPr lang="en-GB"/>
              <a:t>(</a:t>
            </a:r>
            <a:r>
              <a:rPr lang="en-GB">
                <a:hlinkClick r:id="rId4"/>
              </a:rPr>
              <a:t>CC BY 2.0</a:t>
            </a:r>
            <a:r>
              <a:rPr lang="en-GB"/>
              <a:t>) </a:t>
            </a:r>
            <a:endParaRPr lang="en-US"/>
          </a:p>
        </p:txBody>
      </p:sp>
      <p:sp>
        <p:nvSpPr>
          <p:cNvPr id="4" name="Slide Number Placeholder 3"/>
          <p:cNvSpPr>
            <a:spLocks noGrp="1"/>
          </p:cNvSpPr>
          <p:nvPr>
            <p:ph type="sldNum" sz="quarter" idx="5"/>
          </p:nvPr>
        </p:nvSpPr>
        <p:spPr/>
        <p:txBody>
          <a:bodyPr/>
          <a:lstStyle/>
          <a:p>
            <a:fld id="{EF4A64DE-CDCB-4D1F-AA7E-1BFDDCC96A42}" type="slidenum">
              <a:rPr lang="en-US"/>
              <a:t>10</a:t>
            </a:fld>
            <a:endParaRPr lang="en-US"/>
          </a:p>
        </p:txBody>
      </p:sp>
    </p:spTree>
    <p:extLst>
      <p:ext uri="{BB962C8B-B14F-4D97-AF65-F5344CB8AC3E}">
        <p14:creationId xmlns:p14="http://schemas.microsoft.com/office/powerpoint/2010/main" val="1003592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a:t>
            </a:r>
            <a:r>
              <a:rPr lang="en-GB" u="sng" dirty="0">
                <a:hlinkClick r:id="rId3"/>
              </a:rPr>
              <a:t>Roy Luck</a:t>
            </a:r>
            <a:r>
              <a:rPr lang="en-GB" dirty="0"/>
              <a:t> via Flickr (</a:t>
            </a:r>
            <a:r>
              <a:rPr lang="en-GB" dirty="0">
                <a:hlinkClick r:id="rId4"/>
              </a:rPr>
              <a:t>CC BY 2.0</a:t>
            </a:r>
            <a:r>
              <a:rPr lang="en-GB" dirty="0"/>
              <a:t>) </a:t>
            </a:r>
            <a:endParaRPr lang="en-GB">
              <a:cs typeface="Calibri"/>
            </a:endParaRPr>
          </a:p>
          <a:p>
            <a:endParaRPr lang="en-GB">
              <a:cs typeface="Calibri"/>
            </a:endParaRPr>
          </a:p>
        </p:txBody>
      </p:sp>
      <p:sp>
        <p:nvSpPr>
          <p:cNvPr id="4" name="Slide Number Placeholder 3"/>
          <p:cNvSpPr>
            <a:spLocks noGrp="1"/>
          </p:cNvSpPr>
          <p:nvPr>
            <p:ph type="sldNum" sz="quarter" idx="5"/>
          </p:nvPr>
        </p:nvSpPr>
        <p:spPr/>
        <p:txBody>
          <a:bodyPr/>
          <a:lstStyle/>
          <a:p>
            <a:fld id="{EF4A64DE-CDCB-4D1F-AA7E-1BFDDCC96A42}" type="slidenum">
              <a:rPr lang="en-US"/>
              <a:t>11</a:t>
            </a:fld>
            <a:endParaRPr lang="en-US"/>
          </a:p>
        </p:txBody>
      </p:sp>
    </p:spTree>
    <p:extLst>
      <p:ext uri="{BB962C8B-B14F-4D97-AF65-F5344CB8AC3E}">
        <p14:creationId xmlns:p14="http://schemas.microsoft.com/office/powerpoint/2010/main" val="2468251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Humans have been around for such a short period relative to Earth's history that it may be too soon to tell whether our impact will be visible in the fossil record millions of years from now.</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EF4A64DE-CDCB-4D1F-AA7E-1BFDDCC96A42}" type="slidenum">
              <a:rPr lang="en-US"/>
              <a:t>12</a:t>
            </a:fld>
            <a:endParaRPr lang="en-US"/>
          </a:p>
        </p:txBody>
      </p:sp>
    </p:spTree>
    <p:extLst>
      <p:ext uri="{BB962C8B-B14F-4D97-AF65-F5344CB8AC3E}">
        <p14:creationId xmlns:p14="http://schemas.microsoft.com/office/powerpoint/2010/main" val="143002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Image: </a:t>
            </a:r>
            <a:r>
              <a:rPr lang="en-GB">
                <a:hlinkClick r:id="rId3"/>
              </a:rPr>
              <a:t>James St. John</a:t>
            </a:r>
            <a:r>
              <a:rPr lang="en-GB"/>
              <a:t> via Flickr (</a:t>
            </a:r>
            <a:r>
              <a:rPr lang="en-GB">
                <a:hlinkClick r:id="rId4"/>
              </a:rPr>
              <a:t>CC BY 2.0</a:t>
            </a:r>
            <a:r>
              <a:rPr lang="en-GB"/>
              <a:t>) </a:t>
            </a:r>
          </a:p>
          <a:p>
            <a:endParaRPr lang="en-GB">
              <a:cs typeface="Calibri"/>
            </a:endParaRPr>
          </a:p>
          <a:p>
            <a:r>
              <a:rPr lang="en-GB">
                <a:cs typeface="Calibri"/>
              </a:rPr>
              <a:t>A </a:t>
            </a:r>
            <a:r>
              <a:rPr lang="en-GB"/>
              <a:t>GSSP (a global stratotype section and point) marked by a 'golden spike' in the Flinders Ranges of South Australia. The marker defines the boundary between the last two systems of the Precambrian, the Cryogenian (below) and the Ediacaran (above). Some geologists have suggested that the marker was actually placed at the wrong bedding plane and should have been placed slightly higher.</a:t>
            </a:r>
            <a:endParaRPr lang="en-GB">
              <a:cs typeface="Calibri"/>
            </a:endParaRPr>
          </a:p>
        </p:txBody>
      </p:sp>
      <p:sp>
        <p:nvSpPr>
          <p:cNvPr id="4" name="Slide Number Placeholder 3"/>
          <p:cNvSpPr>
            <a:spLocks noGrp="1"/>
          </p:cNvSpPr>
          <p:nvPr>
            <p:ph type="sldNum" sz="quarter" idx="5"/>
          </p:nvPr>
        </p:nvSpPr>
        <p:spPr/>
        <p:txBody>
          <a:bodyPr/>
          <a:lstStyle/>
          <a:p>
            <a:fld id="{EF4A64DE-CDCB-4D1F-AA7E-1BFDDCC96A42}" type="slidenum">
              <a:rPr lang="en-US"/>
              <a:t>13</a:t>
            </a:fld>
            <a:endParaRPr lang="en-US"/>
          </a:p>
        </p:txBody>
      </p:sp>
    </p:spTree>
    <p:extLst>
      <p:ext uri="{BB962C8B-B14F-4D97-AF65-F5344CB8AC3E}">
        <p14:creationId xmlns:p14="http://schemas.microsoft.com/office/powerpoint/2010/main" val="1321498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Since the Industrial Revolution, the global temperature has increased by more than 1°C. That history is written into the </a:t>
            </a:r>
            <a:r>
              <a:rPr lang="en-GB">
                <a:hlinkClick r:id="rId3"/>
              </a:rPr>
              <a:t>Sunday Stone</a:t>
            </a:r>
            <a:r>
              <a:rPr lang="en-GB"/>
              <a:t>, which records the working life of miners in the 1800s. The rock's dark lines are coal dust, showing working days, while the white lines show nights, Sundays, and holidays.</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EF4A64DE-CDCB-4D1F-AA7E-1BFDDCC96A42}" type="slidenum">
              <a:rPr lang="en-US"/>
              <a:t>14</a:t>
            </a:fld>
            <a:endParaRPr lang="en-US"/>
          </a:p>
        </p:txBody>
      </p:sp>
    </p:spTree>
    <p:extLst>
      <p:ext uri="{BB962C8B-B14F-4D97-AF65-F5344CB8AC3E}">
        <p14:creationId xmlns:p14="http://schemas.microsoft.com/office/powerpoint/2010/main" val="3979204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Baker explosion, a nuclear weapon test by the US in Micronesia, on 25 July 1946. Water released was highly radioactive, and some researchers think this material could be a marker for the beginning of the Anthropocene. </a:t>
            </a:r>
            <a:endParaRPr lang="en-US" dirty="0"/>
          </a:p>
          <a:p>
            <a:endParaRPr lang="en-GB"/>
          </a:p>
          <a:p>
            <a:r>
              <a:rPr lang="en-GB" dirty="0"/>
              <a:t>Image: </a:t>
            </a:r>
            <a:r>
              <a:rPr lang="en-GB" dirty="0">
                <a:hlinkClick r:id="rId3"/>
              </a:rPr>
              <a:t>Wikimedia Commons</a:t>
            </a:r>
            <a:endParaRPr lang="en-GB" dirty="0"/>
          </a:p>
          <a:p>
            <a:endParaRPr lang="en-GB"/>
          </a:p>
          <a:p>
            <a:r>
              <a:rPr lang="en-GB" dirty="0"/>
              <a:t>It is important to note that some countries, regions, communities and industries have contributed to planetary pollution and climate change more than others. Industrialised and post-industrial societies have produced proportionally more emissions and use more resources than developing countries.</a:t>
            </a:r>
            <a:endParaRPr lang="en-US" dirty="0">
              <a:cs typeface="Calibri"/>
            </a:endParaRPr>
          </a:p>
        </p:txBody>
      </p:sp>
      <p:sp>
        <p:nvSpPr>
          <p:cNvPr id="4" name="Slide Number Placeholder 3"/>
          <p:cNvSpPr>
            <a:spLocks noGrp="1"/>
          </p:cNvSpPr>
          <p:nvPr>
            <p:ph type="sldNum" sz="quarter" idx="5"/>
          </p:nvPr>
        </p:nvSpPr>
        <p:spPr/>
        <p:txBody>
          <a:bodyPr/>
          <a:lstStyle/>
          <a:p>
            <a:fld id="{EF4A64DE-CDCB-4D1F-AA7E-1BFDDCC96A42}" type="slidenum">
              <a:rPr lang="en-US"/>
              <a:t>15</a:t>
            </a:fld>
            <a:endParaRPr lang="en-US"/>
          </a:p>
        </p:txBody>
      </p:sp>
    </p:spTree>
    <p:extLst>
      <p:ext uri="{BB962C8B-B14F-4D97-AF65-F5344CB8AC3E}">
        <p14:creationId xmlns:p14="http://schemas.microsoft.com/office/powerpoint/2010/main" val="4254298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Bird's nest constructed from human-made materials – from the </a:t>
            </a:r>
            <a:r>
              <a:rPr lang="en-US">
                <a:hlinkClick r:id="rId3"/>
              </a:rPr>
              <a:t>Our Broken Planet</a:t>
            </a:r>
            <a:r>
              <a:rPr lang="en-US"/>
              <a:t> exhibition (2021)</a:t>
            </a:r>
          </a:p>
          <a:p>
            <a:endParaRPr lang="en-US"/>
          </a:p>
          <a:p>
            <a:r>
              <a:rPr lang="en-US"/>
              <a:t>When plastic debris is available to use as a nesting material, birds will invariably use it.</a:t>
            </a:r>
            <a:endParaRPr lang="en-US">
              <a:cs typeface="Calibri"/>
            </a:endParaRPr>
          </a:p>
          <a:p>
            <a:endParaRPr lang="en-US"/>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EF4A64DE-CDCB-4D1F-AA7E-1BFDDCC96A42}" type="slidenum">
              <a:rPr lang="en-US"/>
              <a:t>16</a:t>
            </a:fld>
            <a:endParaRPr lang="en-US"/>
          </a:p>
        </p:txBody>
      </p:sp>
    </p:spTree>
    <p:extLst>
      <p:ext uri="{BB962C8B-B14F-4D97-AF65-F5344CB8AC3E}">
        <p14:creationId xmlns:p14="http://schemas.microsoft.com/office/powerpoint/2010/main" val="3109522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food industry and medical research to companionship and entertainment, most of us are connected to animals in profound ways, whether we </a:t>
            </a:r>
            <a:r>
              <a:rPr lang="en-US" dirty="0" err="1"/>
              <a:t>realise</a:t>
            </a:r>
            <a:r>
              <a:rPr lang="en-US" dirty="0"/>
              <a:t> it or not. </a:t>
            </a:r>
          </a:p>
          <a:p>
            <a:endParaRPr lang="en-US" dirty="0"/>
          </a:p>
          <a:p>
            <a:r>
              <a:rPr lang="en-US" dirty="0"/>
              <a:t>Multi-award-winning photographer and author Jo-Anne McArthur has researched and documented our relationship with animals for over 15 years. In this discussion, Jo-Anne encourages us to interrogate what value we attribute to animals and how we might rethink our relationship with them through a more considered, critical lens. </a:t>
            </a:r>
          </a:p>
          <a:p>
            <a:endParaRPr lang="en-US" dirty="0"/>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EF4A64DE-CDCB-4D1F-AA7E-1BFDDCC96A42}" type="slidenum">
              <a:rPr lang="en-US"/>
              <a:t>20</a:t>
            </a:fld>
            <a:endParaRPr lang="en-US"/>
          </a:p>
        </p:txBody>
      </p:sp>
    </p:spTree>
    <p:extLst>
      <p:ext uri="{BB962C8B-B14F-4D97-AF65-F5344CB8AC3E}">
        <p14:creationId xmlns:p14="http://schemas.microsoft.com/office/powerpoint/2010/main" val="3175950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Minerals display on first floor balcony of Hintze Hall</a:t>
            </a:r>
          </a:p>
        </p:txBody>
      </p:sp>
      <p:sp>
        <p:nvSpPr>
          <p:cNvPr id="4" name="Slide Number Placeholder 3"/>
          <p:cNvSpPr>
            <a:spLocks noGrp="1"/>
          </p:cNvSpPr>
          <p:nvPr>
            <p:ph type="sldNum" sz="quarter" idx="5"/>
          </p:nvPr>
        </p:nvSpPr>
        <p:spPr/>
        <p:txBody>
          <a:bodyPr/>
          <a:lstStyle/>
          <a:p>
            <a:fld id="{EF4A64DE-CDCB-4D1F-AA7E-1BFDDCC96A42}" type="slidenum">
              <a:rPr lang="en-US"/>
              <a:t>21</a:t>
            </a:fld>
            <a:endParaRPr lang="en-US"/>
          </a:p>
        </p:txBody>
      </p:sp>
    </p:spTree>
    <p:extLst>
      <p:ext uri="{BB962C8B-B14F-4D97-AF65-F5344CB8AC3E}">
        <p14:creationId xmlns:p14="http://schemas.microsoft.com/office/powerpoint/2010/main" val="39475410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2BABD6BA-4FD3-4A06-A057-AFDE6A7DC7FB}" type="slidenum">
              <a:rPr lang="en-GB" smtClean="0"/>
              <a:t>24</a:t>
            </a:fld>
            <a:endParaRPr lang="en-GB"/>
          </a:p>
        </p:txBody>
      </p:sp>
    </p:spTree>
    <p:extLst>
      <p:ext uri="{BB962C8B-B14F-4D97-AF65-F5344CB8AC3E}">
        <p14:creationId xmlns:p14="http://schemas.microsoft.com/office/powerpoint/2010/main" val="546494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panose="020F0502020204030204"/>
            </a:endParaRPr>
          </a:p>
        </p:txBody>
      </p:sp>
      <p:sp>
        <p:nvSpPr>
          <p:cNvPr id="4" name="Slide Number Placeholder 3"/>
          <p:cNvSpPr>
            <a:spLocks noGrp="1"/>
          </p:cNvSpPr>
          <p:nvPr>
            <p:ph type="sldNum" sz="quarter" idx="5"/>
          </p:nvPr>
        </p:nvSpPr>
        <p:spPr/>
        <p:txBody>
          <a:bodyPr/>
          <a:lstStyle/>
          <a:p>
            <a:fld id="{2BABD6BA-4FD3-4A06-A057-AFDE6A7DC7FB}" type="slidenum">
              <a:rPr lang="en-GB" smtClean="0"/>
              <a:t>2</a:t>
            </a:fld>
            <a:endParaRPr lang="en-GB"/>
          </a:p>
        </p:txBody>
      </p:sp>
    </p:spTree>
    <p:extLst>
      <p:ext uri="{BB962C8B-B14F-4D97-AF65-F5344CB8AC3E}">
        <p14:creationId xmlns:p14="http://schemas.microsoft.com/office/powerpoint/2010/main" val="4259922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word Anthropocene comes from the Greek terms for human ('</a:t>
            </a:r>
            <a:r>
              <a:rPr lang="en-GB" err="1"/>
              <a:t>anthropo</a:t>
            </a:r>
            <a:r>
              <a:rPr lang="en-GB"/>
              <a:t>') and new ('</a:t>
            </a:r>
            <a:r>
              <a:rPr lang="en-GB" err="1"/>
              <a:t>cene</a:t>
            </a:r>
            <a:r>
              <a:rPr lang="en-GB"/>
              <a:t>'), but its definition is controversial. It was coined in the 1980s, then popularised in 2000 by atmospheric chemist Paul J Crutzen and diatom researcher Eugene F Stoermer. The duo suggested that we are living in a new geological epoch.</a:t>
            </a:r>
            <a:endParaRPr lang="en-US">
              <a:cs typeface="Calibri" panose="020F0502020204030204"/>
            </a:endParaRPr>
          </a:p>
          <a:p>
            <a:endParaRPr lang="en-GB">
              <a:cs typeface="Calibri"/>
            </a:endParaRPr>
          </a:p>
          <a:p>
            <a:r>
              <a:rPr lang="en-GB"/>
              <a:t>Image: </a:t>
            </a:r>
            <a:r>
              <a:rPr lang="en-GB">
                <a:hlinkClick r:id="rId3"/>
              </a:rPr>
              <a:t>NASA </a:t>
            </a:r>
            <a:r>
              <a:rPr lang="en-GB"/>
              <a:t>(</a:t>
            </a:r>
            <a:r>
              <a:rPr lang="en-GB">
                <a:hlinkClick r:id="rId4"/>
              </a:rPr>
              <a:t>CC BY 2.0</a:t>
            </a:r>
            <a:r>
              <a:rPr lang="en-GB"/>
              <a:t>)</a:t>
            </a:r>
            <a:endParaRPr lang="en-GB">
              <a:cs typeface="Calibri"/>
            </a:endParaRPr>
          </a:p>
          <a:p>
            <a:endParaRPr lang="en-GB">
              <a:cs typeface="Calibri"/>
            </a:endParaRPr>
          </a:p>
        </p:txBody>
      </p:sp>
      <p:sp>
        <p:nvSpPr>
          <p:cNvPr id="4" name="Slide Number Placeholder 3"/>
          <p:cNvSpPr>
            <a:spLocks noGrp="1"/>
          </p:cNvSpPr>
          <p:nvPr>
            <p:ph type="sldNum" sz="quarter" idx="5"/>
          </p:nvPr>
        </p:nvSpPr>
        <p:spPr/>
        <p:txBody>
          <a:bodyPr/>
          <a:lstStyle/>
          <a:p>
            <a:fld id="{EF4A64DE-CDCB-4D1F-AA7E-1BFDDCC96A42}" type="slidenum">
              <a:t>3</a:t>
            </a:fld>
            <a:endParaRPr lang="en-US"/>
          </a:p>
        </p:txBody>
      </p:sp>
    </p:spTree>
    <p:extLst>
      <p:ext uri="{BB962C8B-B14F-4D97-AF65-F5344CB8AC3E}">
        <p14:creationId xmlns:p14="http://schemas.microsoft.com/office/powerpoint/2010/main" val="1546959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Although Earth's climate has been relatively stable for thousands of years, global warming is having an effect on polar regions like this one on </a:t>
            </a:r>
            <a:r>
              <a:rPr lang="en-GB" b="1"/>
              <a:t>Spitsbergen, Svalbard</a:t>
            </a:r>
            <a:r>
              <a:rPr lang="en-GB"/>
              <a:t>. It is one sign that we could be living in a new epoch - the Anthropocene. </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EF4A64DE-CDCB-4D1F-AA7E-1BFDDCC96A42}" type="slidenum">
              <a:rPr lang="en-US"/>
              <a:t>4</a:t>
            </a:fld>
            <a:endParaRPr lang="en-US"/>
          </a:p>
        </p:txBody>
      </p:sp>
    </p:spTree>
    <p:extLst>
      <p:ext uri="{BB962C8B-B14F-4D97-AF65-F5344CB8AC3E}">
        <p14:creationId xmlns:p14="http://schemas.microsoft.com/office/powerpoint/2010/main" val="283101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 everyone agrees that these changes represent enough evidence to declare a new formal geological epoch, the Anthropocene. Scientists all over the world are still debating.</a:t>
            </a:r>
          </a:p>
          <a:p>
            <a:endParaRPr lang="en-GB">
              <a:cs typeface="Calibri"/>
            </a:endParaRPr>
          </a:p>
          <a:p>
            <a:r>
              <a:rPr lang="en-GB"/>
              <a:t>Image: </a:t>
            </a:r>
            <a:r>
              <a:rPr lang="en-GB">
                <a:hlinkClick r:id="rId3"/>
              </a:rPr>
              <a:t>Quarrie Photography </a:t>
            </a:r>
            <a:r>
              <a:rPr lang="en-GB"/>
              <a:t>via Flickr, licensed under </a:t>
            </a:r>
            <a:r>
              <a:rPr lang="en-GB">
                <a:hlinkClick r:id="rId4"/>
              </a:rPr>
              <a:t>CC-BY-NC-ND 2.0</a:t>
            </a:r>
            <a:endParaRPr lang="en-GB">
              <a:cs typeface="Calibri"/>
              <a:hlinkClick r:id="rId3"/>
            </a:endParaRPr>
          </a:p>
        </p:txBody>
      </p:sp>
      <p:sp>
        <p:nvSpPr>
          <p:cNvPr id="4" name="Slide Number Placeholder 3"/>
          <p:cNvSpPr>
            <a:spLocks noGrp="1"/>
          </p:cNvSpPr>
          <p:nvPr>
            <p:ph type="sldNum" sz="quarter" idx="5"/>
          </p:nvPr>
        </p:nvSpPr>
        <p:spPr/>
        <p:txBody>
          <a:bodyPr/>
          <a:lstStyle/>
          <a:p>
            <a:fld id="{EF4A64DE-CDCB-4D1F-AA7E-1BFDDCC96A42}" type="slidenum">
              <a:rPr lang="en-US"/>
              <a:t>5</a:t>
            </a:fld>
            <a:endParaRPr lang="en-US"/>
          </a:p>
        </p:txBody>
      </p:sp>
    </p:spTree>
    <p:extLst>
      <p:ext uri="{BB962C8B-B14F-4D97-AF65-F5344CB8AC3E}">
        <p14:creationId xmlns:p14="http://schemas.microsoft.com/office/powerpoint/2010/main" val="2870401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Technological innovations in photography and the important work of wildlife photographers are allowing scientists like those at the Natural History Museum to understand more about how our planet is changing, and what we can do to help.</a:t>
            </a:r>
            <a:endParaRPr lang="en-US"/>
          </a:p>
        </p:txBody>
      </p:sp>
      <p:sp>
        <p:nvSpPr>
          <p:cNvPr id="4" name="Slide Number Placeholder 3"/>
          <p:cNvSpPr>
            <a:spLocks noGrp="1"/>
          </p:cNvSpPr>
          <p:nvPr>
            <p:ph type="sldNum" sz="quarter" idx="5"/>
          </p:nvPr>
        </p:nvSpPr>
        <p:spPr/>
        <p:txBody>
          <a:bodyPr/>
          <a:lstStyle/>
          <a:p>
            <a:fld id="{EF4A64DE-CDCB-4D1F-AA7E-1BFDDCC96A42}" type="slidenum">
              <a:rPr lang="en-US"/>
              <a:t>6</a:t>
            </a:fld>
            <a:endParaRPr lang="en-US"/>
          </a:p>
        </p:txBody>
      </p:sp>
    </p:spTree>
    <p:extLst>
      <p:ext uri="{BB962C8B-B14F-4D97-AF65-F5344CB8AC3E}">
        <p14:creationId xmlns:p14="http://schemas.microsoft.com/office/powerpoint/2010/main" val="3592032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world has more than 380,000 plant species. Scientists working on the Plants Under Pressure project discovered that 1 in 5 is at risk of extinction. </a:t>
            </a:r>
            <a:endParaRPr lang="en-US"/>
          </a:p>
          <a:p>
            <a:endParaRPr lang="en-GB"/>
          </a:p>
          <a:p>
            <a:r>
              <a:rPr lang="en-GB"/>
              <a:t>Watch the video to find out what their research revealed about threatened plants and where the extinction hotspots are. </a:t>
            </a:r>
            <a:endParaRPr lang="en-US"/>
          </a:p>
          <a:p>
            <a:endParaRPr lang="en-GB"/>
          </a:p>
          <a:p>
            <a:r>
              <a:rPr lang="en-GB"/>
              <a:t>Natural History Museum plant expert Neil Brummitt explains how the research relied on the extensive historical plant collections at the Museum and the Royal Botanic Gardens, Kew. Their results will help experts monitor the status of plants over time and try to reduce the loss of the planet's biodiversity.</a:t>
            </a:r>
            <a:endParaRPr lang="en-US">
              <a:cs typeface="Calibri"/>
            </a:endParaRPr>
          </a:p>
        </p:txBody>
      </p:sp>
      <p:sp>
        <p:nvSpPr>
          <p:cNvPr id="4" name="Slide Number Placeholder 3"/>
          <p:cNvSpPr>
            <a:spLocks noGrp="1"/>
          </p:cNvSpPr>
          <p:nvPr>
            <p:ph type="sldNum" sz="quarter" idx="5"/>
          </p:nvPr>
        </p:nvSpPr>
        <p:spPr/>
        <p:txBody>
          <a:bodyPr/>
          <a:lstStyle/>
          <a:p>
            <a:fld id="{EF4A64DE-CDCB-4D1F-AA7E-1BFDDCC96A42}" type="slidenum">
              <a:rPr lang="en-US"/>
              <a:t>7</a:t>
            </a:fld>
            <a:endParaRPr lang="en-US"/>
          </a:p>
        </p:txBody>
      </p:sp>
    </p:spTree>
    <p:extLst>
      <p:ext uri="{BB962C8B-B14F-4D97-AF65-F5344CB8AC3E}">
        <p14:creationId xmlns:p14="http://schemas.microsoft.com/office/powerpoint/2010/main" val="1248496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natural world is in crisis. As our demand for food, materials and energy soars, forests are becoming farmland, plastic is filling our oceans and the climate is heating fast. </a:t>
            </a:r>
            <a:endParaRPr lang="en-US"/>
          </a:p>
          <a:p>
            <a:endParaRPr lang="en-GB"/>
          </a:p>
          <a:p>
            <a:r>
              <a:rPr lang="en-GB"/>
              <a:t>In the run up to the global UN conferences of COP15 on biodiversity and COP26 on climate change, we debated why and how our relationship with the natural world needs to change. </a:t>
            </a:r>
            <a:endParaRPr lang="en-US"/>
          </a:p>
          <a:p>
            <a:endParaRPr lang="en-GB"/>
          </a:p>
          <a:p>
            <a:r>
              <a:rPr lang="en-GB"/>
              <a:t>Our Broken Planet is a free, evolving display that explores how humans have transformed the natural world. Through over 40 objects chosen by Museum scientists, we reveal the consequences of our actions and examine some of the solutions that could help mend our broken planet. </a:t>
            </a:r>
            <a:endParaRPr lang="en-US"/>
          </a:p>
          <a:p>
            <a:endParaRPr lang="en-GB"/>
          </a:p>
          <a:p>
            <a:r>
              <a:rPr lang="en-GB"/>
              <a:t>The display opened in three stages across 2021, with each section exploring a new theme. Explore the free programme </a:t>
            </a:r>
            <a:r>
              <a:rPr lang="en-GB">
                <a:hlinkClick r:id="rId3"/>
              </a:rPr>
              <a:t>http://www.nhm.ac.uk/our-broken-planet</a:t>
            </a:r>
            <a:endParaRPr lang="en-US">
              <a:cs typeface="Calibri"/>
            </a:endParaRPr>
          </a:p>
        </p:txBody>
      </p:sp>
      <p:sp>
        <p:nvSpPr>
          <p:cNvPr id="4" name="Slide Number Placeholder 3"/>
          <p:cNvSpPr>
            <a:spLocks noGrp="1"/>
          </p:cNvSpPr>
          <p:nvPr>
            <p:ph type="sldNum" sz="quarter" idx="5"/>
          </p:nvPr>
        </p:nvSpPr>
        <p:spPr/>
        <p:txBody>
          <a:bodyPr/>
          <a:lstStyle/>
          <a:p>
            <a:fld id="{EF4A64DE-CDCB-4D1F-AA7E-1BFDDCC96A42}" type="slidenum">
              <a:rPr lang="en-US"/>
              <a:t>8</a:t>
            </a:fld>
            <a:endParaRPr lang="en-US"/>
          </a:p>
        </p:txBody>
      </p:sp>
    </p:spTree>
    <p:extLst>
      <p:ext uri="{BB962C8B-B14F-4D97-AF65-F5344CB8AC3E}">
        <p14:creationId xmlns:p14="http://schemas.microsoft.com/office/powerpoint/2010/main" val="489108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Image: </a:t>
            </a:r>
            <a:r>
              <a:rPr lang="en-US" dirty="0">
                <a:cs typeface="Calibri"/>
                <a:hlinkClick r:id="rId3"/>
              </a:rPr>
              <a:t>Wikipedia</a:t>
            </a:r>
            <a:r>
              <a:rPr lang="en-US" dirty="0">
                <a:cs typeface="Calibri"/>
              </a:rPr>
              <a:t> </a:t>
            </a:r>
            <a:r>
              <a:rPr lang="en-GB" dirty="0"/>
              <a:t>(</a:t>
            </a:r>
            <a:r>
              <a:rPr lang="en-GB" dirty="0">
                <a:hlinkClick r:id="rId4"/>
              </a:rPr>
              <a:t>CC BY 2.0</a:t>
            </a:r>
            <a:r>
              <a:rPr lang="en-GB" dirty="0"/>
              <a:t>) </a:t>
            </a:r>
            <a:endParaRPr lang="en-GB" dirty="0">
              <a:cs typeface="Calibri"/>
            </a:endParaRPr>
          </a:p>
        </p:txBody>
      </p:sp>
      <p:sp>
        <p:nvSpPr>
          <p:cNvPr id="4" name="Slide Number Placeholder 3"/>
          <p:cNvSpPr>
            <a:spLocks noGrp="1"/>
          </p:cNvSpPr>
          <p:nvPr>
            <p:ph type="sldNum" sz="quarter" idx="5"/>
          </p:nvPr>
        </p:nvSpPr>
        <p:spPr/>
        <p:txBody>
          <a:bodyPr/>
          <a:lstStyle/>
          <a:p>
            <a:fld id="{EF4A64DE-CDCB-4D1F-AA7E-1BFDDCC96A42}" type="slidenum">
              <a:rPr lang="en-US"/>
              <a:t>9</a:t>
            </a:fld>
            <a:endParaRPr lang="en-US"/>
          </a:p>
        </p:txBody>
      </p:sp>
    </p:spTree>
    <p:extLst>
      <p:ext uri="{BB962C8B-B14F-4D97-AF65-F5344CB8AC3E}">
        <p14:creationId xmlns:p14="http://schemas.microsoft.com/office/powerpoint/2010/main" val="23943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1D6AC-B022-4D48-B756-084C62B1F3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981DE00-8AE5-493B-B13F-C88B6222EB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F0308FA-5DF6-4C02-959E-23FA1E6CEB2C}"/>
              </a:ext>
            </a:extLst>
          </p:cNvPr>
          <p:cNvSpPr>
            <a:spLocks noGrp="1"/>
          </p:cNvSpPr>
          <p:nvPr>
            <p:ph type="dt" sz="half" idx="10"/>
          </p:nvPr>
        </p:nvSpPr>
        <p:spPr/>
        <p:txBody>
          <a:bodyPr/>
          <a:lstStyle/>
          <a:p>
            <a:fld id="{F129C486-2CBC-4826-A4BF-C48F80A33439}" type="datetimeFigureOut">
              <a:rPr lang="en-GB" smtClean="0"/>
              <a:t>19/08/2022</a:t>
            </a:fld>
            <a:endParaRPr lang="en-GB"/>
          </a:p>
        </p:txBody>
      </p:sp>
      <p:sp>
        <p:nvSpPr>
          <p:cNvPr id="5" name="Footer Placeholder 4">
            <a:extLst>
              <a:ext uri="{FF2B5EF4-FFF2-40B4-BE49-F238E27FC236}">
                <a16:creationId xmlns:a16="http://schemas.microsoft.com/office/drawing/2014/main" id="{54276C74-58E5-47E6-BD5D-C667242333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289B3E-1EDC-417C-BA13-6DC20976DBAF}"/>
              </a:ext>
            </a:extLst>
          </p:cNvPr>
          <p:cNvSpPr>
            <a:spLocks noGrp="1"/>
          </p:cNvSpPr>
          <p:nvPr>
            <p:ph type="sldNum" sz="quarter" idx="12"/>
          </p:nvPr>
        </p:nvSpPr>
        <p:spPr/>
        <p:txBody>
          <a:bodyPr/>
          <a:lstStyle/>
          <a:p>
            <a:fld id="{00F43157-448A-4093-A92F-555473E4DE8A}" type="slidenum">
              <a:rPr lang="en-GB" smtClean="0"/>
              <a:t>‹#›</a:t>
            </a:fld>
            <a:endParaRPr lang="en-GB"/>
          </a:p>
        </p:txBody>
      </p:sp>
    </p:spTree>
    <p:extLst>
      <p:ext uri="{BB962C8B-B14F-4D97-AF65-F5344CB8AC3E}">
        <p14:creationId xmlns:p14="http://schemas.microsoft.com/office/powerpoint/2010/main" val="4064677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A8A3D-3F1F-47A2-88F8-04BDFC63AF8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C62FF67-72C6-4B7F-B0C7-A293FA03E5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985861-54FC-484D-B51B-5AD81B07A429}"/>
              </a:ext>
            </a:extLst>
          </p:cNvPr>
          <p:cNvSpPr>
            <a:spLocks noGrp="1"/>
          </p:cNvSpPr>
          <p:nvPr>
            <p:ph type="dt" sz="half" idx="10"/>
          </p:nvPr>
        </p:nvSpPr>
        <p:spPr/>
        <p:txBody>
          <a:bodyPr/>
          <a:lstStyle/>
          <a:p>
            <a:fld id="{F129C486-2CBC-4826-A4BF-C48F80A33439}" type="datetimeFigureOut">
              <a:rPr lang="en-GB" smtClean="0"/>
              <a:t>19/08/2022</a:t>
            </a:fld>
            <a:endParaRPr lang="en-GB"/>
          </a:p>
        </p:txBody>
      </p:sp>
      <p:sp>
        <p:nvSpPr>
          <p:cNvPr id="5" name="Footer Placeholder 4">
            <a:extLst>
              <a:ext uri="{FF2B5EF4-FFF2-40B4-BE49-F238E27FC236}">
                <a16:creationId xmlns:a16="http://schemas.microsoft.com/office/drawing/2014/main" id="{ECF4B545-CCD8-4035-81DB-8BE92AFCDC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AF05D5-8E53-4900-AED6-21CC1D865CE3}"/>
              </a:ext>
            </a:extLst>
          </p:cNvPr>
          <p:cNvSpPr>
            <a:spLocks noGrp="1"/>
          </p:cNvSpPr>
          <p:nvPr>
            <p:ph type="sldNum" sz="quarter" idx="12"/>
          </p:nvPr>
        </p:nvSpPr>
        <p:spPr/>
        <p:txBody>
          <a:bodyPr/>
          <a:lstStyle/>
          <a:p>
            <a:fld id="{00F43157-448A-4093-A92F-555473E4DE8A}" type="slidenum">
              <a:rPr lang="en-GB" smtClean="0"/>
              <a:t>‹#›</a:t>
            </a:fld>
            <a:endParaRPr lang="en-GB"/>
          </a:p>
        </p:txBody>
      </p:sp>
    </p:spTree>
    <p:extLst>
      <p:ext uri="{BB962C8B-B14F-4D97-AF65-F5344CB8AC3E}">
        <p14:creationId xmlns:p14="http://schemas.microsoft.com/office/powerpoint/2010/main" val="3820014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3A6F33-E62F-4D41-A2E4-40A7611A5E3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A3D3FDE-6A20-4F5B-ABA2-08CD8A3C1F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2DFB8A-C225-4070-9CEC-E92D613F9E75}"/>
              </a:ext>
            </a:extLst>
          </p:cNvPr>
          <p:cNvSpPr>
            <a:spLocks noGrp="1"/>
          </p:cNvSpPr>
          <p:nvPr>
            <p:ph type="dt" sz="half" idx="10"/>
          </p:nvPr>
        </p:nvSpPr>
        <p:spPr/>
        <p:txBody>
          <a:bodyPr/>
          <a:lstStyle/>
          <a:p>
            <a:fld id="{F129C486-2CBC-4826-A4BF-C48F80A33439}" type="datetimeFigureOut">
              <a:rPr lang="en-GB" smtClean="0"/>
              <a:t>19/08/2022</a:t>
            </a:fld>
            <a:endParaRPr lang="en-GB"/>
          </a:p>
        </p:txBody>
      </p:sp>
      <p:sp>
        <p:nvSpPr>
          <p:cNvPr id="5" name="Footer Placeholder 4">
            <a:extLst>
              <a:ext uri="{FF2B5EF4-FFF2-40B4-BE49-F238E27FC236}">
                <a16:creationId xmlns:a16="http://schemas.microsoft.com/office/drawing/2014/main" id="{2DF501C1-F0CD-4719-B364-3D69F61860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CF79E7-27D2-4B6B-970C-13011676731B}"/>
              </a:ext>
            </a:extLst>
          </p:cNvPr>
          <p:cNvSpPr>
            <a:spLocks noGrp="1"/>
          </p:cNvSpPr>
          <p:nvPr>
            <p:ph type="sldNum" sz="quarter" idx="12"/>
          </p:nvPr>
        </p:nvSpPr>
        <p:spPr/>
        <p:txBody>
          <a:bodyPr/>
          <a:lstStyle/>
          <a:p>
            <a:fld id="{00F43157-448A-4093-A92F-555473E4DE8A}" type="slidenum">
              <a:rPr lang="en-GB" smtClean="0"/>
              <a:t>‹#›</a:t>
            </a:fld>
            <a:endParaRPr lang="en-GB"/>
          </a:p>
        </p:txBody>
      </p:sp>
    </p:spTree>
    <p:extLst>
      <p:ext uri="{BB962C8B-B14F-4D97-AF65-F5344CB8AC3E}">
        <p14:creationId xmlns:p14="http://schemas.microsoft.com/office/powerpoint/2010/main" val="3454462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ED35A-581E-47D6-9FD0-84C1ABADFE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03CD9E-BCFC-418B-8857-1DD11B34D5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9D0D9C6-4095-450D-A504-CBEC6CB2C906}"/>
              </a:ext>
            </a:extLst>
          </p:cNvPr>
          <p:cNvSpPr>
            <a:spLocks noGrp="1"/>
          </p:cNvSpPr>
          <p:nvPr>
            <p:ph type="dt" sz="half" idx="10"/>
          </p:nvPr>
        </p:nvSpPr>
        <p:spPr/>
        <p:txBody>
          <a:bodyPr/>
          <a:lstStyle/>
          <a:p>
            <a:fld id="{8B137528-662B-49A5-98A3-E053B3E869D5}" type="datetimeFigureOut">
              <a:rPr lang="en-GB" smtClean="0"/>
              <a:t>19/08/2022</a:t>
            </a:fld>
            <a:endParaRPr lang="en-GB"/>
          </a:p>
        </p:txBody>
      </p:sp>
      <p:sp>
        <p:nvSpPr>
          <p:cNvPr id="5" name="Footer Placeholder 4">
            <a:extLst>
              <a:ext uri="{FF2B5EF4-FFF2-40B4-BE49-F238E27FC236}">
                <a16:creationId xmlns:a16="http://schemas.microsoft.com/office/drawing/2014/main" id="{DE868464-81DA-4AB0-AB66-26B4F8BFD1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4EBC4A-1ABA-4DC9-A459-29AC3EA5E74E}"/>
              </a:ext>
            </a:extLst>
          </p:cNvPr>
          <p:cNvSpPr>
            <a:spLocks noGrp="1"/>
          </p:cNvSpPr>
          <p:nvPr>
            <p:ph type="sldNum" sz="quarter" idx="12"/>
          </p:nvPr>
        </p:nvSpPr>
        <p:spPr/>
        <p:txBody>
          <a:bodyPr/>
          <a:lstStyle/>
          <a:p>
            <a:fld id="{C779500D-A1A7-445F-BA7C-6B020BEDE2F0}" type="slidenum">
              <a:rPr lang="en-GB" smtClean="0"/>
              <a:t>‹#›</a:t>
            </a:fld>
            <a:endParaRPr lang="en-GB"/>
          </a:p>
        </p:txBody>
      </p:sp>
    </p:spTree>
    <p:extLst>
      <p:ext uri="{BB962C8B-B14F-4D97-AF65-F5344CB8AC3E}">
        <p14:creationId xmlns:p14="http://schemas.microsoft.com/office/powerpoint/2010/main" val="808918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265EC-5A65-4822-AE15-38537EEDBEF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885ACC-F3A3-4A49-B956-A45C003D28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3D18F5-8017-4681-B20D-B137C35DD6F0}"/>
              </a:ext>
            </a:extLst>
          </p:cNvPr>
          <p:cNvSpPr>
            <a:spLocks noGrp="1"/>
          </p:cNvSpPr>
          <p:nvPr>
            <p:ph type="dt" sz="half" idx="10"/>
          </p:nvPr>
        </p:nvSpPr>
        <p:spPr/>
        <p:txBody>
          <a:bodyPr/>
          <a:lstStyle/>
          <a:p>
            <a:fld id="{8B137528-662B-49A5-98A3-E053B3E869D5}" type="datetimeFigureOut">
              <a:rPr lang="en-GB" smtClean="0"/>
              <a:t>19/08/2022</a:t>
            </a:fld>
            <a:endParaRPr lang="en-GB"/>
          </a:p>
        </p:txBody>
      </p:sp>
      <p:sp>
        <p:nvSpPr>
          <p:cNvPr id="5" name="Footer Placeholder 4">
            <a:extLst>
              <a:ext uri="{FF2B5EF4-FFF2-40B4-BE49-F238E27FC236}">
                <a16:creationId xmlns:a16="http://schemas.microsoft.com/office/drawing/2014/main" id="{01C9EA40-6DA8-4098-A4FD-2CD12E48F0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F427C0-2018-48B6-90BF-20D6A44809FF}"/>
              </a:ext>
            </a:extLst>
          </p:cNvPr>
          <p:cNvSpPr>
            <a:spLocks noGrp="1"/>
          </p:cNvSpPr>
          <p:nvPr>
            <p:ph type="sldNum" sz="quarter" idx="12"/>
          </p:nvPr>
        </p:nvSpPr>
        <p:spPr/>
        <p:txBody>
          <a:bodyPr/>
          <a:lstStyle/>
          <a:p>
            <a:fld id="{C779500D-A1A7-445F-BA7C-6B020BEDE2F0}" type="slidenum">
              <a:rPr lang="en-GB" smtClean="0"/>
              <a:t>‹#›</a:t>
            </a:fld>
            <a:endParaRPr lang="en-GB"/>
          </a:p>
        </p:txBody>
      </p:sp>
    </p:spTree>
    <p:extLst>
      <p:ext uri="{BB962C8B-B14F-4D97-AF65-F5344CB8AC3E}">
        <p14:creationId xmlns:p14="http://schemas.microsoft.com/office/powerpoint/2010/main" val="1451390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8567A-0EE4-44A8-82CE-E2A99E3FCB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2F455D7-6920-4CD5-8F48-70AE672013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A25CBB-ED33-4DDB-A118-6E09E3AD2323}"/>
              </a:ext>
            </a:extLst>
          </p:cNvPr>
          <p:cNvSpPr>
            <a:spLocks noGrp="1"/>
          </p:cNvSpPr>
          <p:nvPr>
            <p:ph type="dt" sz="half" idx="10"/>
          </p:nvPr>
        </p:nvSpPr>
        <p:spPr/>
        <p:txBody>
          <a:bodyPr/>
          <a:lstStyle/>
          <a:p>
            <a:fld id="{8B137528-662B-49A5-98A3-E053B3E869D5}" type="datetimeFigureOut">
              <a:rPr lang="en-GB" smtClean="0"/>
              <a:t>19/08/2022</a:t>
            </a:fld>
            <a:endParaRPr lang="en-GB"/>
          </a:p>
        </p:txBody>
      </p:sp>
      <p:sp>
        <p:nvSpPr>
          <p:cNvPr id="5" name="Footer Placeholder 4">
            <a:extLst>
              <a:ext uri="{FF2B5EF4-FFF2-40B4-BE49-F238E27FC236}">
                <a16:creationId xmlns:a16="http://schemas.microsoft.com/office/drawing/2014/main" id="{A4EC68D3-6936-4337-A0AD-4E31947984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DC850E-5164-4EAA-961C-2D972C9D1F0B}"/>
              </a:ext>
            </a:extLst>
          </p:cNvPr>
          <p:cNvSpPr>
            <a:spLocks noGrp="1"/>
          </p:cNvSpPr>
          <p:nvPr>
            <p:ph type="sldNum" sz="quarter" idx="12"/>
          </p:nvPr>
        </p:nvSpPr>
        <p:spPr/>
        <p:txBody>
          <a:bodyPr/>
          <a:lstStyle/>
          <a:p>
            <a:fld id="{C779500D-A1A7-445F-BA7C-6B020BEDE2F0}" type="slidenum">
              <a:rPr lang="en-GB" smtClean="0"/>
              <a:t>‹#›</a:t>
            </a:fld>
            <a:endParaRPr lang="en-GB"/>
          </a:p>
        </p:txBody>
      </p:sp>
    </p:spTree>
    <p:extLst>
      <p:ext uri="{BB962C8B-B14F-4D97-AF65-F5344CB8AC3E}">
        <p14:creationId xmlns:p14="http://schemas.microsoft.com/office/powerpoint/2010/main" val="1711213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8CB1F-82BB-4E5B-BDAF-9367844D374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68D1F26-E4E8-4556-BD6C-079316723B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DAEBEE-42A2-44D3-9625-5CD6795593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401C107-D551-48C8-845C-0456C78D5848}"/>
              </a:ext>
            </a:extLst>
          </p:cNvPr>
          <p:cNvSpPr>
            <a:spLocks noGrp="1"/>
          </p:cNvSpPr>
          <p:nvPr>
            <p:ph type="dt" sz="half" idx="10"/>
          </p:nvPr>
        </p:nvSpPr>
        <p:spPr/>
        <p:txBody>
          <a:bodyPr/>
          <a:lstStyle/>
          <a:p>
            <a:fld id="{8B137528-662B-49A5-98A3-E053B3E869D5}" type="datetimeFigureOut">
              <a:rPr lang="en-GB" smtClean="0"/>
              <a:t>19/08/2022</a:t>
            </a:fld>
            <a:endParaRPr lang="en-GB"/>
          </a:p>
        </p:txBody>
      </p:sp>
      <p:sp>
        <p:nvSpPr>
          <p:cNvPr id="6" name="Footer Placeholder 5">
            <a:extLst>
              <a:ext uri="{FF2B5EF4-FFF2-40B4-BE49-F238E27FC236}">
                <a16:creationId xmlns:a16="http://schemas.microsoft.com/office/drawing/2014/main" id="{CD50C475-F08F-4DB7-9BAD-61239FC2AB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9947DE-92F1-4726-B340-AE891921B865}"/>
              </a:ext>
            </a:extLst>
          </p:cNvPr>
          <p:cNvSpPr>
            <a:spLocks noGrp="1"/>
          </p:cNvSpPr>
          <p:nvPr>
            <p:ph type="sldNum" sz="quarter" idx="12"/>
          </p:nvPr>
        </p:nvSpPr>
        <p:spPr/>
        <p:txBody>
          <a:bodyPr/>
          <a:lstStyle/>
          <a:p>
            <a:fld id="{C779500D-A1A7-445F-BA7C-6B020BEDE2F0}" type="slidenum">
              <a:rPr lang="en-GB" smtClean="0"/>
              <a:t>‹#›</a:t>
            </a:fld>
            <a:endParaRPr lang="en-GB"/>
          </a:p>
        </p:txBody>
      </p:sp>
    </p:spTree>
    <p:extLst>
      <p:ext uri="{BB962C8B-B14F-4D97-AF65-F5344CB8AC3E}">
        <p14:creationId xmlns:p14="http://schemas.microsoft.com/office/powerpoint/2010/main" val="1640581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6016A-8CF4-43FA-8DC1-5D9CD7A70D6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CCA90C3-843C-429D-A648-7D8BD1EA55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2C30F3-3BB3-4202-A0ED-38FF592C3A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B9D3D21-DFBF-4398-8A56-BE2F028368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50350B-5916-4AB4-8799-F0FF634437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7D8C040-2200-4651-89EB-82B857F28701}"/>
              </a:ext>
            </a:extLst>
          </p:cNvPr>
          <p:cNvSpPr>
            <a:spLocks noGrp="1"/>
          </p:cNvSpPr>
          <p:nvPr>
            <p:ph type="dt" sz="half" idx="10"/>
          </p:nvPr>
        </p:nvSpPr>
        <p:spPr/>
        <p:txBody>
          <a:bodyPr/>
          <a:lstStyle/>
          <a:p>
            <a:fld id="{8B137528-662B-49A5-98A3-E053B3E869D5}" type="datetimeFigureOut">
              <a:rPr lang="en-GB" smtClean="0"/>
              <a:t>19/08/2022</a:t>
            </a:fld>
            <a:endParaRPr lang="en-GB"/>
          </a:p>
        </p:txBody>
      </p:sp>
      <p:sp>
        <p:nvSpPr>
          <p:cNvPr id="8" name="Footer Placeholder 7">
            <a:extLst>
              <a:ext uri="{FF2B5EF4-FFF2-40B4-BE49-F238E27FC236}">
                <a16:creationId xmlns:a16="http://schemas.microsoft.com/office/drawing/2014/main" id="{790DB7F9-37EF-4190-BAD8-FACD0CD1FD4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7F8D1B0-754F-4B71-8834-C1B1A9FEA702}"/>
              </a:ext>
            </a:extLst>
          </p:cNvPr>
          <p:cNvSpPr>
            <a:spLocks noGrp="1"/>
          </p:cNvSpPr>
          <p:nvPr>
            <p:ph type="sldNum" sz="quarter" idx="12"/>
          </p:nvPr>
        </p:nvSpPr>
        <p:spPr/>
        <p:txBody>
          <a:bodyPr/>
          <a:lstStyle/>
          <a:p>
            <a:fld id="{C779500D-A1A7-445F-BA7C-6B020BEDE2F0}" type="slidenum">
              <a:rPr lang="en-GB" smtClean="0"/>
              <a:t>‹#›</a:t>
            </a:fld>
            <a:endParaRPr lang="en-GB"/>
          </a:p>
        </p:txBody>
      </p:sp>
    </p:spTree>
    <p:extLst>
      <p:ext uri="{BB962C8B-B14F-4D97-AF65-F5344CB8AC3E}">
        <p14:creationId xmlns:p14="http://schemas.microsoft.com/office/powerpoint/2010/main" val="2062103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21C51-0290-4D4E-89C9-E2DB4C64293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4B673CF-C2A3-48CA-8047-0073EAC255DB}"/>
              </a:ext>
            </a:extLst>
          </p:cNvPr>
          <p:cNvSpPr>
            <a:spLocks noGrp="1"/>
          </p:cNvSpPr>
          <p:nvPr>
            <p:ph type="dt" sz="half" idx="10"/>
          </p:nvPr>
        </p:nvSpPr>
        <p:spPr/>
        <p:txBody>
          <a:bodyPr/>
          <a:lstStyle/>
          <a:p>
            <a:fld id="{8B137528-662B-49A5-98A3-E053B3E869D5}" type="datetimeFigureOut">
              <a:rPr lang="en-GB" smtClean="0"/>
              <a:t>19/08/2022</a:t>
            </a:fld>
            <a:endParaRPr lang="en-GB"/>
          </a:p>
        </p:txBody>
      </p:sp>
      <p:sp>
        <p:nvSpPr>
          <p:cNvPr id="4" name="Footer Placeholder 3">
            <a:extLst>
              <a:ext uri="{FF2B5EF4-FFF2-40B4-BE49-F238E27FC236}">
                <a16:creationId xmlns:a16="http://schemas.microsoft.com/office/drawing/2014/main" id="{645A275F-2C62-41DB-9764-7798CD44F48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D6D3AB2-FE7A-445C-B12C-90658CB87AA1}"/>
              </a:ext>
            </a:extLst>
          </p:cNvPr>
          <p:cNvSpPr>
            <a:spLocks noGrp="1"/>
          </p:cNvSpPr>
          <p:nvPr>
            <p:ph type="sldNum" sz="quarter" idx="12"/>
          </p:nvPr>
        </p:nvSpPr>
        <p:spPr/>
        <p:txBody>
          <a:bodyPr/>
          <a:lstStyle/>
          <a:p>
            <a:fld id="{C779500D-A1A7-445F-BA7C-6B020BEDE2F0}" type="slidenum">
              <a:rPr lang="en-GB" smtClean="0"/>
              <a:t>‹#›</a:t>
            </a:fld>
            <a:endParaRPr lang="en-GB"/>
          </a:p>
        </p:txBody>
      </p:sp>
    </p:spTree>
    <p:extLst>
      <p:ext uri="{BB962C8B-B14F-4D97-AF65-F5344CB8AC3E}">
        <p14:creationId xmlns:p14="http://schemas.microsoft.com/office/powerpoint/2010/main" val="2611791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B4C0C4-10E4-4913-9440-9EA37B3B4F0A}"/>
              </a:ext>
            </a:extLst>
          </p:cNvPr>
          <p:cNvSpPr>
            <a:spLocks noGrp="1"/>
          </p:cNvSpPr>
          <p:nvPr>
            <p:ph type="dt" sz="half" idx="10"/>
          </p:nvPr>
        </p:nvSpPr>
        <p:spPr/>
        <p:txBody>
          <a:bodyPr/>
          <a:lstStyle/>
          <a:p>
            <a:fld id="{8B137528-662B-49A5-98A3-E053B3E869D5}" type="datetimeFigureOut">
              <a:rPr lang="en-GB" smtClean="0"/>
              <a:t>19/08/2022</a:t>
            </a:fld>
            <a:endParaRPr lang="en-GB"/>
          </a:p>
        </p:txBody>
      </p:sp>
      <p:sp>
        <p:nvSpPr>
          <p:cNvPr id="3" name="Footer Placeholder 2">
            <a:extLst>
              <a:ext uri="{FF2B5EF4-FFF2-40B4-BE49-F238E27FC236}">
                <a16:creationId xmlns:a16="http://schemas.microsoft.com/office/drawing/2014/main" id="{0092E52C-82A3-425A-B30C-4B7A07A945E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1CA18F1-4942-4C1D-8C3B-FB57771F7A16}"/>
              </a:ext>
            </a:extLst>
          </p:cNvPr>
          <p:cNvSpPr>
            <a:spLocks noGrp="1"/>
          </p:cNvSpPr>
          <p:nvPr>
            <p:ph type="sldNum" sz="quarter" idx="12"/>
          </p:nvPr>
        </p:nvSpPr>
        <p:spPr/>
        <p:txBody>
          <a:bodyPr/>
          <a:lstStyle/>
          <a:p>
            <a:fld id="{C779500D-A1A7-445F-BA7C-6B020BEDE2F0}" type="slidenum">
              <a:rPr lang="en-GB" smtClean="0"/>
              <a:t>‹#›</a:t>
            </a:fld>
            <a:endParaRPr lang="en-GB"/>
          </a:p>
        </p:txBody>
      </p:sp>
    </p:spTree>
    <p:extLst>
      <p:ext uri="{BB962C8B-B14F-4D97-AF65-F5344CB8AC3E}">
        <p14:creationId xmlns:p14="http://schemas.microsoft.com/office/powerpoint/2010/main" val="31141261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33FF4-188F-48D5-9DE5-7AAB117895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50A8D1F-0EA4-4FC4-B3B9-2FFFC14AEA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929EFB4-32D9-4F46-A881-851E88A36E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93E95E-D69C-45C0-9326-3AE3DE3194B1}"/>
              </a:ext>
            </a:extLst>
          </p:cNvPr>
          <p:cNvSpPr>
            <a:spLocks noGrp="1"/>
          </p:cNvSpPr>
          <p:nvPr>
            <p:ph type="dt" sz="half" idx="10"/>
          </p:nvPr>
        </p:nvSpPr>
        <p:spPr/>
        <p:txBody>
          <a:bodyPr/>
          <a:lstStyle/>
          <a:p>
            <a:fld id="{8B137528-662B-49A5-98A3-E053B3E869D5}" type="datetimeFigureOut">
              <a:rPr lang="en-GB" smtClean="0"/>
              <a:t>19/08/2022</a:t>
            </a:fld>
            <a:endParaRPr lang="en-GB"/>
          </a:p>
        </p:txBody>
      </p:sp>
      <p:sp>
        <p:nvSpPr>
          <p:cNvPr id="6" name="Footer Placeholder 5">
            <a:extLst>
              <a:ext uri="{FF2B5EF4-FFF2-40B4-BE49-F238E27FC236}">
                <a16:creationId xmlns:a16="http://schemas.microsoft.com/office/drawing/2014/main" id="{F191BC37-5E57-4A9B-920F-E754F589B0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BB68B2-2820-40B2-AA49-FCF177DE5915}"/>
              </a:ext>
            </a:extLst>
          </p:cNvPr>
          <p:cNvSpPr>
            <a:spLocks noGrp="1"/>
          </p:cNvSpPr>
          <p:nvPr>
            <p:ph type="sldNum" sz="quarter" idx="12"/>
          </p:nvPr>
        </p:nvSpPr>
        <p:spPr/>
        <p:txBody>
          <a:bodyPr/>
          <a:lstStyle/>
          <a:p>
            <a:fld id="{C779500D-A1A7-445F-BA7C-6B020BEDE2F0}" type="slidenum">
              <a:rPr lang="en-GB" smtClean="0"/>
              <a:t>‹#›</a:t>
            </a:fld>
            <a:endParaRPr lang="en-GB"/>
          </a:p>
        </p:txBody>
      </p:sp>
    </p:spTree>
    <p:extLst>
      <p:ext uri="{BB962C8B-B14F-4D97-AF65-F5344CB8AC3E}">
        <p14:creationId xmlns:p14="http://schemas.microsoft.com/office/powerpoint/2010/main" val="2882250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34B92-589D-4CA3-B412-8B87EB89E78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95B0EE4-E17B-456D-AC42-D60F395939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A7D3E7-2DBC-453E-BAF0-4504ED1B0363}"/>
              </a:ext>
            </a:extLst>
          </p:cNvPr>
          <p:cNvSpPr>
            <a:spLocks noGrp="1"/>
          </p:cNvSpPr>
          <p:nvPr>
            <p:ph type="dt" sz="half" idx="10"/>
          </p:nvPr>
        </p:nvSpPr>
        <p:spPr/>
        <p:txBody>
          <a:bodyPr/>
          <a:lstStyle/>
          <a:p>
            <a:fld id="{F129C486-2CBC-4826-A4BF-C48F80A33439}" type="datetimeFigureOut">
              <a:rPr lang="en-GB" smtClean="0"/>
              <a:t>19/08/2022</a:t>
            </a:fld>
            <a:endParaRPr lang="en-GB"/>
          </a:p>
        </p:txBody>
      </p:sp>
      <p:sp>
        <p:nvSpPr>
          <p:cNvPr id="5" name="Footer Placeholder 4">
            <a:extLst>
              <a:ext uri="{FF2B5EF4-FFF2-40B4-BE49-F238E27FC236}">
                <a16:creationId xmlns:a16="http://schemas.microsoft.com/office/drawing/2014/main" id="{AB55E9B8-3CB1-4090-AD82-E5866F0C08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26ADA0-28FB-439C-8924-8912DD127B5A}"/>
              </a:ext>
            </a:extLst>
          </p:cNvPr>
          <p:cNvSpPr>
            <a:spLocks noGrp="1"/>
          </p:cNvSpPr>
          <p:nvPr>
            <p:ph type="sldNum" sz="quarter" idx="12"/>
          </p:nvPr>
        </p:nvSpPr>
        <p:spPr/>
        <p:txBody>
          <a:bodyPr/>
          <a:lstStyle/>
          <a:p>
            <a:fld id="{00F43157-448A-4093-A92F-555473E4DE8A}" type="slidenum">
              <a:rPr lang="en-GB" smtClean="0"/>
              <a:t>‹#›</a:t>
            </a:fld>
            <a:endParaRPr lang="en-GB"/>
          </a:p>
        </p:txBody>
      </p:sp>
    </p:spTree>
    <p:extLst>
      <p:ext uri="{BB962C8B-B14F-4D97-AF65-F5344CB8AC3E}">
        <p14:creationId xmlns:p14="http://schemas.microsoft.com/office/powerpoint/2010/main" val="26794856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18A90-C96A-420A-B154-918316859E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DA9F298-8621-42F4-94E8-249CF714F8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8F822B5-40B3-4C08-AB8D-24DEE8D807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B4C7A9-51E3-403C-8384-9607A5AF071C}"/>
              </a:ext>
            </a:extLst>
          </p:cNvPr>
          <p:cNvSpPr>
            <a:spLocks noGrp="1"/>
          </p:cNvSpPr>
          <p:nvPr>
            <p:ph type="dt" sz="half" idx="10"/>
          </p:nvPr>
        </p:nvSpPr>
        <p:spPr/>
        <p:txBody>
          <a:bodyPr/>
          <a:lstStyle/>
          <a:p>
            <a:fld id="{8B137528-662B-49A5-98A3-E053B3E869D5}" type="datetimeFigureOut">
              <a:rPr lang="en-GB" smtClean="0"/>
              <a:t>19/08/2022</a:t>
            </a:fld>
            <a:endParaRPr lang="en-GB"/>
          </a:p>
        </p:txBody>
      </p:sp>
      <p:sp>
        <p:nvSpPr>
          <p:cNvPr id="6" name="Footer Placeholder 5">
            <a:extLst>
              <a:ext uri="{FF2B5EF4-FFF2-40B4-BE49-F238E27FC236}">
                <a16:creationId xmlns:a16="http://schemas.microsoft.com/office/drawing/2014/main" id="{0077655C-D6AF-4219-8F1A-E318948E58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E3B65A-A15F-4F28-8A39-3908EFDC2BA0}"/>
              </a:ext>
            </a:extLst>
          </p:cNvPr>
          <p:cNvSpPr>
            <a:spLocks noGrp="1"/>
          </p:cNvSpPr>
          <p:nvPr>
            <p:ph type="sldNum" sz="quarter" idx="12"/>
          </p:nvPr>
        </p:nvSpPr>
        <p:spPr/>
        <p:txBody>
          <a:bodyPr/>
          <a:lstStyle/>
          <a:p>
            <a:fld id="{C779500D-A1A7-445F-BA7C-6B020BEDE2F0}" type="slidenum">
              <a:rPr lang="en-GB" smtClean="0"/>
              <a:t>‹#›</a:t>
            </a:fld>
            <a:endParaRPr lang="en-GB"/>
          </a:p>
        </p:txBody>
      </p:sp>
    </p:spTree>
    <p:extLst>
      <p:ext uri="{BB962C8B-B14F-4D97-AF65-F5344CB8AC3E}">
        <p14:creationId xmlns:p14="http://schemas.microsoft.com/office/powerpoint/2010/main" val="1548747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50479-EF0D-44E6-A257-B0A3009EC6B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D90DDBD-40F9-4D62-9753-BCCAA99FDE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09A32D-28AD-46B8-B6CB-38B8934067F6}"/>
              </a:ext>
            </a:extLst>
          </p:cNvPr>
          <p:cNvSpPr>
            <a:spLocks noGrp="1"/>
          </p:cNvSpPr>
          <p:nvPr>
            <p:ph type="dt" sz="half" idx="10"/>
          </p:nvPr>
        </p:nvSpPr>
        <p:spPr/>
        <p:txBody>
          <a:bodyPr/>
          <a:lstStyle/>
          <a:p>
            <a:fld id="{8B137528-662B-49A5-98A3-E053B3E869D5}" type="datetimeFigureOut">
              <a:rPr lang="en-GB" smtClean="0"/>
              <a:t>19/08/2022</a:t>
            </a:fld>
            <a:endParaRPr lang="en-GB"/>
          </a:p>
        </p:txBody>
      </p:sp>
      <p:sp>
        <p:nvSpPr>
          <p:cNvPr id="5" name="Footer Placeholder 4">
            <a:extLst>
              <a:ext uri="{FF2B5EF4-FFF2-40B4-BE49-F238E27FC236}">
                <a16:creationId xmlns:a16="http://schemas.microsoft.com/office/drawing/2014/main" id="{76E48330-5A81-4F54-A6A3-08A42D1D87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03B8A2-8984-4E24-AD45-17E074C4BC42}"/>
              </a:ext>
            </a:extLst>
          </p:cNvPr>
          <p:cNvSpPr>
            <a:spLocks noGrp="1"/>
          </p:cNvSpPr>
          <p:nvPr>
            <p:ph type="sldNum" sz="quarter" idx="12"/>
          </p:nvPr>
        </p:nvSpPr>
        <p:spPr/>
        <p:txBody>
          <a:bodyPr/>
          <a:lstStyle/>
          <a:p>
            <a:fld id="{C779500D-A1A7-445F-BA7C-6B020BEDE2F0}" type="slidenum">
              <a:rPr lang="en-GB" smtClean="0"/>
              <a:t>‹#›</a:t>
            </a:fld>
            <a:endParaRPr lang="en-GB"/>
          </a:p>
        </p:txBody>
      </p:sp>
    </p:spTree>
    <p:extLst>
      <p:ext uri="{BB962C8B-B14F-4D97-AF65-F5344CB8AC3E}">
        <p14:creationId xmlns:p14="http://schemas.microsoft.com/office/powerpoint/2010/main" val="1978897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BE1DBC-6AC1-40CC-B81E-6882BA15B4F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10A020E-FC9F-4376-8A11-14559791FA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04F3D7-90B0-4E7A-ABAB-798187767AC0}"/>
              </a:ext>
            </a:extLst>
          </p:cNvPr>
          <p:cNvSpPr>
            <a:spLocks noGrp="1"/>
          </p:cNvSpPr>
          <p:nvPr>
            <p:ph type="dt" sz="half" idx="10"/>
          </p:nvPr>
        </p:nvSpPr>
        <p:spPr/>
        <p:txBody>
          <a:bodyPr/>
          <a:lstStyle/>
          <a:p>
            <a:fld id="{8B137528-662B-49A5-98A3-E053B3E869D5}" type="datetimeFigureOut">
              <a:rPr lang="en-GB" smtClean="0"/>
              <a:t>19/08/2022</a:t>
            </a:fld>
            <a:endParaRPr lang="en-GB"/>
          </a:p>
        </p:txBody>
      </p:sp>
      <p:sp>
        <p:nvSpPr>
          <p:cNvPr id="5" name="Footer Placeholder 4">
            <a:extLst>
              <a:ext uri="{FF2B5EF4-FFF2-40B4-BE49-F238E27FC236}">
                <a16:creationId xmlns:a16="http://schemas.microsoft.com/office/drawing/2014/main" id="{EF718FDB-D33D-458B-84CB-4C73B4492E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950D77-4C77-4F90-B1BC-A45E5C67A86B}"/>
              </a:ext>
            </a:extLst>
          </p:cNvPr>
          <p:cNvSpPr>
            <a:spLocks noGrp="1"/>
          </p:cNvSpPr>
          <p:nvPr>
            <p:ph type="sldNum" sz="quarter" idx="12"/>
          </p:nvPr>
        </p:nvSpPr>
        <p:spPr/>
        <p:txBody>
          <a:bodyPr/>
          <a:lstStyle/>
          <a:p>
            <a:fld id="{C779500D-A1A7-445F-BA7C-6B020BEDE2F0}" type="slidenum">
              <a:rPr lang="en-GB" smtClean="0"/>
              <a:t>‹#›</a:t>
            </a:fld>
            <a:endParaRPr lang="en-GB"/>
          </a:p>
        </p:txBody>
      </p:sp>
    </p:spTree>
    <p:extLst>
      <p:ext uri="{BB962C8B-B14F-4D97-AF65-F5344CB8AC3E}">
        <p14:creationId xmlns:p14="http://schemas.microsoft.com/office/powerpoint/2010/main" val="1207355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CC943-4A22-437A-BAC0-A171DA4875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BCEA11D-F4B1-4D71-9F9F-53F2FDDD71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33E3B4-1B68-4ACC-B50D-73BFCF039D95}"/>
              </a:ext>
            </a:extLst>
          </p:cNvPr>
          <p:cNvSpPr>
            <a:spLocks noGrp="1"/>
          </p:cNvSpPr>
          <p:nvPr>
            <p:ph type="dt" sz="half" idx="10"/>
          </p:nvPr>
        </p:nvSpPr>
        <p:spPr/>
        <p:txBody>
          <a:bodyPr/>
          <a:lstStyle/>
          <a:p>
            <a:fld id="{F129C486-2CBC-4826-A4BF-C48F80A33439}" type="datetimeFigureOut">
              <a:rPr lang="en-GB" smtClean="0"/>
              <a:t>19/08/2022</a:t>
            </a:fld>
            <a:endParaRPr lang="en-GB"/>
          </a:p>
        </p:txBody>
      </p:sp>
      <p:sp>
        <p:nvSpPr>
          <p:cNvPr id="5" name="Footer Placeholder 4">
            <a:extLst>
              <a:ext uri="{FF2B5EF4-FFF2-40B4-BE49-F238E27FC236}">
                <a16:creationId xmlns:a16="http://schemas.microsoft.com/office/drawing/2014/main" id="{4EDBD717-B01F-4D7C-BEC1-D27A330CF8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1AACE8-8DC8-43FE-9848-87923A375EC5}"/>
              </a:ext>
            </a:extLst>
          </p:cNvPr>
          <p:cNvSpPr>
            <a:spLocks noGrp="1"/>
          </p:cNvSpPr>
          <p:nvPr>
            <p:ph type="sldNum" sz="quarter" idx="12"/>
          </p:nvPr>
        </p:nvSpPr>
        <p:spPr/>
        <p:txBody>
          <a:bodyPr/>
          <a:lstStyle/>
          <a:p>
            <a:fld id="{00F43157-448A-4093-A92F-555473E4DE8A}" type="slidenum">
              <a:rPr lang="en-GB" smtClean="0"/>
              <a:t>‹#›</a:t>
            </a:fld>
            <a:endParaRPr lang="en-GB"/>
          </a:p>
        </p:txBody>
      </p:sp>
    </p:spTree>
    <p:extLst>
      <p:ext uri="{BB962C8B-B14F-4D97-AF65-F5344CB8AC3E}">
        <p14:creationId xmlns:p14="http://schemas.microsoft.com/office/powerpoint/2010/main" val="1355771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0C6BA-5D56-4DDD-9D8E-EA0B2EE837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76FC784-E2BA-437D-8A04-B578D68FA4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BAB2241-9AA6-422E-956F-19A2471C6E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E4CAA36-B802-4AE3-8C28-DD35D23BFBCB}"/>
              </a:ext>
            </a:extLst>
          </p:cNvPr>
          <p:cNvSpPr>
            <a:spLocks noGrp="1"/>
          </p:cNvSpPr>
          <p:nvPr>
            <p:ph type="dt" sz="half" idx="10"/>
          </p:nvPr>
        </p:nvSpPr>
        <p:spPr/>
        <p:txBody>
          <a:bodyPr/>
          <a:lstStyle/>
          <a:p>
            <a:fld id="{F129C486-2CBC-4826-A4BF-C48F80A33439}" type="datetimeFigureOut">
              <a:rPr lang="en-GB" smtClean="0"/>
              <a:t>19/08/2022</a:t>
            </a:fld>
            <a:endParaRPr lang="en-GB"/>
          </a:p>
        </p:txBody>
      </p:sp>
      <p:sp>
        <p:nvSpPr>
          <p:cNvPr id="6" name="Footer Placeholder 5">
            <a:extLst>
              <a:ext uri="{FF2B5EF4-FFF2-40B4-BE49-F238E27FC236}">
                <a16:creationId xmlns:a16="http://schemas.microsoft.com/office/drawing/2014/main" id="{4C8CD8CF-CB93-4CB9-B94F-077F903DA5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10D48F-2A22-49BA-B495-0A9CF440B3D2}"/>
              </a:ext>
            </a:extLst>
          </p:cNvPr>
          <p:cNvSpPr>
            <a:spLocks noGrp="1"/>
          </p:cNvSpPr>
          <p:nvPr>
            <p:ph type="sldNum" sz="quarter" idx="12"/>
          </p:nvPr>
        </p:nvSpPr>
        <p:spPr/>
        <p:txBody>
          <a:bodyPr/>
          <a:lstStyle/>
          <a:p>
            <a:fld id="{00F43157-448A-4093-A92F-555473E4DE8A}" type="slidenum">
              <a:rPr lang="en-GB" smtClean="0"/>
              <a:t>‹#›</a:t>
            </a:fld>
            <a:endParaRPr lang="en-GB"/>
          </a:p>
        </p:txBody>
      </p:sp>
    </p:spTree>
    <p:extLst>
      <p:ext uri="{BB962C8B-B14F-4D97-AF65-F5344CB8AC3E}">
        <p14:creationId xmlns:p14="http://schemas.microsoft.com/office/powerpoint/2010/main" val="489629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2B8B0-26BA-495F-98B7-5F11E167BFF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B07722-8B44-45F3-BD02-82DF27B88F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51BBBB-ABF0-49DA-B2E6-1155E89B22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C2162B8-3E5F-4423-87F5-26413C32AA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72BF39-6F3B-444C-B1F7-AA0C30AA31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EF106BC-6DA7-4F6D-AF08-F1D7887D8C89}"/>
              </a:ext>
            </a:extLst>
          </p:cNvPr>
          <p:cNvSpPr>
            <a:spLocks noGrp="1"/>
          </p:cNvSpPr>
          <p:nvPr>
            <p:ph type="dt" sz="half" idx="10"/>
          </p:nvPr>
        </p:nvSpPr>
        <p:spPr/>
        <p:txBody>
          <a:bodyPr/>
          <a:lstStyle/>
          <a:p>
            <a:fld id="{F129C486-2CBC-4826-A4BF-C48F80A33439}" type="datetimeFigureOut">
              <a:rPr lang="en-GB" smtClean="0"/>
              <a:t>19/08/2022</a:t>
            </a:fld>
            <a:endParaRPr lang="en-GB"/>
          </a:p>
        </p:txBody>
      </p:sp>
      <p:sp>
        <p:nvSpPr>
          <p:cNvPr id="8" name="Footer Placeholder 7">
            <a:extLst>
              <a:ext uri="{FF2B5EF4-FFF2-40B4-BE49-F238E27FC236}">
                <a16:creationId xmlns:a16="http://schemas.microsoft.com/office/drawing/2014/main" id="{E06A75F8-B508-475C-8188-E50758F0802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593BE46-A923-4EF1-B57F-8282E418AE1A}"/>
              </a:ext>
            </a:extLst>
          </p:cNvPr>
          <p:cNvSpPr>
            <a:spLocks noGrp="1"/>
          </p:cNvSpPr>
          <p:nvPr>
            <p:ph type="sldNum" sz="quarter" idx="12"/>
          </p:nvPr>
        </p:nvSpPr>
        <p:spPr/>
        <p:txBody>
          <a:bodyPr/>
          <a:lstStyle/>
          <a:p>
            <a:fld id="{00F43157-448A-4093-A92F-555473E4DE8A}" type="slidenum">
              <a:rPr lang="en-GB" smtClean="0"/>
              <a:t>‹#›</a:t>
            </a:fld>
            <a:endParaRPr lang="en-GB"/>
          </a:p>
        </p:txBody>
      </p:sp>
    </p:spTree>
    <p:extLst>
      <p:ext uri="{BB962C8B-B14F-4D97-AF65-F5344CB8AC3E}">
        <p14:creationId xmlns:p14="http://schemas.microsoft.com/office/powerpoint/2010/main" val="583758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02137-0D03-43B4-A787-2D907A136FF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E9024D7-FD99-4E46-811F-734CE9F43C60}"/>
              </a:ext>
            </a:extLst>
          </p:cNvPr>
          <p:cNvSpPr>
            <a:spLocks noGrp="1"/>
          </p:cNvSpPr>
          <p:nvPr>
            <p:ph type="dt" sz="half" idx="10"/>
          </p:nvPr>
        </p:nvSpPr>
        <p:spPr/>
        <p:txBody>
          <a:bodyPr/>
          <a:lstStyle/>
          <a:p>
            <a:fld id="{F129C486-2CBC-4826-A4BF-C48F80A33439}" type="datetimeFigureOut">
              <a:rPr lang="en-GB" smtClean="0"/>
              <a:t>19/08/2022</a:t>
            </a:fld>
            <a:endParaRPr lang="en-GB"/>
          </a:p>
        </p:txBody>
      </p:sp>
      <p:sp>
        <p:nvSpPr>
          <p:cNvPr id="4" name="Footer Placeholder 3">
            <a:extLst>
              <a:ext uri="{FF2B5EF4-FFF2-40B4-BE49-F238E27FC236}">
                <a16:creationId xmlns:a16="http://schemas.microsoft.com/office/drawing/2014/main" id="{B3E1A395-3909-4820-8A7A-9209C36293F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331533B-2D03-47E4-B2EB-660008B4E216}"/>
              </a:ext>
            </a:extLst>
          </p:cNvPr>
          <p:cNvSpPr>
            <a:spLocks noGrp="1"/>
          </p:cNvSpPr>
          <p:nvPr>
            <p:ph type="sldNum" sz="quarter" idx="12"/>
          </p:nvPr>
        </p:nvSpPr>
        <p:spPr/>
        <p:txBody>
          <a:bodyPr/>
          <a:lstStyle/>
          <a:p>
            <a:fld id="{00F43157-448A-4093-A92F-555473E4DE8A}" type="slidenum">
              <a:rPr lang="en-GB" smtClean="0"/>
              <a:t>‹#›</a:t>
            </a:fld>
            <a:endParaRPr lang="en-GB"/>
          </a:p>
        </p:txBody>
      </p:sp>
    </p:spTree>
    <p:extLst>
      <p:ext uri="{BB962C8B-B14F-4D97-AF65-F5344CB8AC3E}">
        <p14:creationId xmlns:p14="http://schemas.microsoft.com/office/powerpoint/2010/main" val="4153618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50BF42-A17D-4A5F-B6D8-6DCBE9E7C151}"/>
              </a:ext>
            </a:extLst>
          </p:cNvPr>
          <p:cNvSpPr>
            <a:spLocks noGrp="1"/>
          </p:cNvSpPr>
          <p:nvPr>
            <p:ph type="dt" sz="half" idx="10"/>
          </p:nvPr>
        </p:nvSpPr>
        <p:spPr/>
        <p:txBody>
          <a:bodyPr/>
          <a:lstStyle/>
          <a:p>
            <a:fld id="{F129C486-2CBC-4826-A4BF-C48F80A33439}" type="datetimeFigureOut">
              <a:rPr lang="en-GB" smtClean="0"/>
              <a:t>19/08/2022</a:t>
            </a:fld>
            <a:endParaRPr lang="en-GB"/>
          </a:p>
        </p:txBody>
      </p:sp>
      <p:sp>
        <p:nvSpPr>
          <p:cNvPr id="3" name="Footer Placeholder 2">
            <a:extLst>
              <a:ext uri="{FF2B5EF4-FFF2-40B4-BE49-F238E27FC236}">
                <a16:creationId xmlns:a16="http://schemas.microsoft.com/office/drawing/2014/main" id="{B7A6CA2D-0A5A-48E6-B457-1F171B70B3F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AC449E3-3E0D-469C-B313-FAE9228022D0}"/>
              </a:ext>
            </a:extLst>
          </p:cNvPr>
          <p:cNvSpPr>
            <a:spLocks noGrp="1"/>
          </p:cNvSpPr>
          <p:nvPr>
            <p:ph type="sldNum" sz="quarter" idx="12"/>
          </p:nvPr>
        </p:nvSpPr>
        <p:spPr/>
        <p:txBody>
          <a:bodyPr/>
          <a:lstStyle/>
          <a:p>
            <a:fld id="{00F43157-448A-4093-A92F-555473E4DE8A}" type="slidenum">
              <a:rPr lang="en-GB" smtClean="0"/>
              <a:t>‹#›</a:t>
            </a:fld>
            <a:endParaRPr lang="en-GB"/>
          </a:p>
        </p:txBody>
      </p:sp>
    </p:spTree>
    <p:extLst>
      <p:ext uri="{BB962C8B-B14F-4D97-AF65-F5344CB8AC3E}">
        <p14:creationId xmlns:p14="http://schemas.microsoft.com/office/powerpoint/2010/main" val="1614345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0CDDA-D339-4085-B641-80CD62BA60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75D8B06-6B84-4FF7-A804-F209B8915F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7ADDDC8-B7D1-4F32-8DC7-634553213B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424670-264A-4320-B58D-BD24276DBE32}"/>
              </a:ext>
            </a:extLst>
          </p:cNvPr>
          <p:cNvSpPr>
            <a:spLocks noGrp="1"/>
          </p:cNvSpPr>
          <p:nvPr>
            <p:ph type="dt" sz="half" idx="10"/>
          </p:nvPr>
        </p:nvSpPr>
        <p:spPr/>
        <p:txBody>
          <a:bodyPr/>
          <a:lstStyle/>
          <a:p>
            <a:fld id="{F129C486-2CBC-4826-A4BF-C48F80A33439}" type="datetimeFigureOut">
              <a:rPr lang="en-GB" smtClean="0"/>
              <a:t>19/08/2022</a:t>
            </a:fld>
            <a:endParaRPr lang="en-GB"/>
          </a:p>
        </p:txBody>
      </p:sp>
      <p:sp>
        <p:nvSpPr>
          <p:cNvPr id="6" name="Footer Placeholder 5">
            <a:extLst>
              <a:ext uri="{FF2B5EF4-FFF2-40B4-BE49-F238E27FC236}">
                <a16:creationId xmlns:a16="http://schemas.microsoft.com/office/drawing/2014/main" id="{23633E30-0BFE-4293-B51E-F7ED19AF1D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10F9AE-ADF8-4FB5-B7A3-20E0C8ABD3B9}"/>
              </a:ext>
            </a:extLst>
          </p:cNvPr>
          <p:cNvSpPr>
            <a:spLocks noGrp="1"/>
          </p:cNvSpPr>
          <p:nvPr>
            <p:ph type="sldNum" sz="quarter" idx="12"/>
          </p:nvPr>
        </p:nvSpPr>
        <p:spPr/>
        <p:txBody>
          <a:bodyPr/>
          <a:lstStyle/>
          <a:p>
            <a:fld id="{00F43157-448A-4093-A92F-555473E4DE8A}" type="slidenum">
              <a:rPr lang="en-GB" smtClean="0"/>
              <a:t>‹#›</a:t>
            </a:fld>
            <a:endParaRPr lang="en-GB"/>
          </a:p>
        </p:txBody>
      </p:sp>
    </p:spTree>
    <p:extLst>
      <p:ext uri="{BB962C8B-B14F-4D97-AF65-F5344CB8AC3E}">
        <p14:creationId xmlns:p14="http://schemas.microsoft.com/office/powerpoint/2010/main" val="1564729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A1A5A-CB0A-4CA8-AEAF-467FD1F639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C9F306C-2743-42C3-9A70-A12216673A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E9E2358-FFF5-4A5D-A412-B876EC3664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E9AFF5-AFD0-4361-8A26-3B43CB8015E8}"/>
              </a:ext>
            </a:extLst>
          </p:cNvPr>
          <p:cNvSpPr>
            <a:spLocks noGrp="1"/>
          </p:cNvSpPr>
          <p:nvPr>
            <p:ph type="dt" sz="half" idx="10"/>
          </p:nvPr>
        </p:nvSpPr>
        <p:spPr/>
        <p:txBody>
          <a:bodyPr/>
          <a:lstStyle/>
          <a:p>
            <a:fld id="{F129C486-2CBC-4826-A4BF-C48F80A33439}" type="datetimeFigureOut">
              <a:rPr lang="en-GB" smtClean="0"/>
              <a:t>19/08/2022</a:t>
            </a:fld>
            <a:endParaRPr lang="en-GB"/>
          </a:p>
        </p:txBody>
      </p:sp>
      <p:sp>
        <p:nvSpPr>
          <p:cNvPr id="6" name="Footer Placeholder 5">
            <a:extLst>
              <a:ext uri="{FF2B5EF4-FFF2-40B4-BE49-F238E27FC236}">
                <a16:creationId xmlns:a16="http://schemas.microsoft.com/office/drawing/2014/main" id="{10E77C84-0FDB-4DDF-BE3B-C48AB11C38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473FE9-6677-4BBD-B97C-0E5168716AF2}"/>
              </a:ext>
            </a:extLst>
          </p:cNvPr>
          <p:cNvSpPr>
            <a:spLocks noGrp="1"/>
          </p:cNvSpPr>
          <p:nvPr>
            <p:ph type="sldNum" sz="quarter" idx="12"/>
          </p:nvPr>
        </p:nvSpPr>
        <p:spPr/>
        <p:txBody>
          <a:bodyPr/>
          <a:lstStyle/>
          <a:p>
            <a:fld id="{00F43157-448A-4093-A92F-555473E4DE8A}" type="slidenum">
              <a:rPr lang="en-GB" smtClean="0"/>
              <a:t>‹#›</a:t>
            </a:fld>
            <a:endParaRPr lang="en-GB"/>
          </a:p>
        </p:txBody>
      </p:sp>
    </p:spTree>
    <p:extLst>
      <p:ext uri="{BB962C8B-B14F-4D97-AF65-F5344CB8AC3E}">
        <p14:creationId xmlns:p14="http://schemas.microsoft.com/office/powerpoint/2010/main" val="4262407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A70A18-8E9F-4373-94B2-F75711A65A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0E996D4-9191-4521-AFEE-633A6DC920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F385A0-3DAA-4842-8546-81A6F91A2D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29C486-2CBC-4826-A4BF-C48F80A33439}" type="datetimeFigureOut">
              <a:rPr lang="en-GB" smtClean="0"/>
              <a:t>19/08/2022</a:t>
            </a:fld>
            <a:endParaRPr lang="en-GB"/>
          </a:p>
        </p:txBody>
      </p:sp>
      <p:sp>
        <p:nvSpPr>
          <p:cNvPr id="5" name="Footer Placeholder 4">
            <a:extLst>
              <a:ext uri="{FF2B5EF4-FFF2-40B4-BE49-F238E27FC236}">
                <a16:creationId xmlns:a16="http://schemas.microsoft.com/office/drawing/2014/main" id="{A50D77CA-D202-4B53-ACD6-330BF0442E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37EC1FC-586E-4740-8849-E53505406F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F43157-448A-4093-A92F-555473E4DE8A}" type="slidenum">
              <a:rPr lang="en-GB" smtClean="0"/>
              <a:t>‹#›</a:t>
            </a:fld>
            <a:endParaRPr lang="en-GB"/>
          </a:p>
        </p:txBody>
      </p:sp>
    </p:spTree>
    <p:extLst>
      <p:ext uri="{BB962C8B-B14F-4D97-AF65-F5344CB8AC3E}">
        <p14:creationId xmlns:p14="http://schemas.microsoft.com/office/powerpoint/2010/main" val="2115922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C5A927-9CD7-4109-AA68-8C67D4DCF4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9BEC719-8ADF-40F0-A738-8E1458AA37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6784B2-B072-4C8E-8651-B4E0BFF779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137528-662B-49A5-98A3-E053B3E869D5}" type="datetimeFigureOut">
              <a:rPr lang="en-GB" smtClean="0"/>
              <a:t>19/08/2022</a:t>
            </a:fld>
            <a:endParaRPr lang="en-GB"/>
          </a:p>
        </p:txBody>
      </p:sp>
      <p:sp>
        <p:nvSpPr>
          <p:cNvPr id="5" name="Footer Placeholder 4">
            <a:extLst>
              <a:ext uri="{FF2B5EF4-FFF2-40B4-BE49-F238E27FC236}">
                <a16:creationId xmlns:a16="http://schemas.microsoft.com/office/drawing/2014/main" id="{C93BB18C-23D8-48AA-BF1B-20E2E81604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972917C-D6DF-4433-A47C-8ED00D96E9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9500D-A1A7-445F-BA7C-6B020BEDE2F0}" type="slidenum">
              <a:rPr lang="en-GB" smtClean="0"/>
              <a:t>‹#›</a:t>
            </a:fld>
            <a:endParaRPr lang="en-GB"/>
          </a:p>
        </p:txBody>
      </p:sp>
    </p:spTree>
    <p:extLst>
      <p:ext uri="{BB962C8B-B14F-4D97-AF65-F5344CB8AC3E}">
        <p14:creationId xmlns:p14="http://schemas.microsoft.com/office/powerpoint/2010/main" val="883699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nhm.ac.uk/discover/the-plastic-problem.html"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hyperlink" Target="https://advances.sciencemag.org/content/5/9/eaax0587"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advances.sciencemag.org/content/1/5/e1400253"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9.xml"/><Relationship Id="rId18" Type="http://schemas.openxmlformats.org/officeDocument/2006/relationships/image" Target="../media/image2.png"/><Relationship Id="rId3" Type="http://schemas.openxmlformats.org/officeDocument/2006/relationships/slide" Target="slide3.xml"/><Relationship Id="rId7" Type="http://schemas.openxmlformats.org/officeDocument/2006/relationships/slide" Target="slide9.xml"/><Relationship Id="rId12" Type="http://schemas.openxmlformats.org/officeDocument/2006/relationships/slide" Target="slide17.xml"/><Relationship Id="rId17" Type="http://schemas.openxmlformats.org/officeDocument/2006/relationships/slide" Target="slide24.xml"/><Relationship Id="rId2" Type="http://schemas.openxmlformats.org/officeDocument/2006/relationships/notesSlide" Target="../notesSlides/notesSlide2.xml"/><Relationship Id="rId16" Type="http://schemas.openxmlformats.org/officeDocument/2006/relationships/slide" Target="slide23.xml"/><Relationship Id="rId1" Type="http://schemas.openxmlformats.org/officeDocument/2006/relationships/slideLayout" Target="../slideLayouts/slideLayout12.xml"/><Relationship Id="rId6" Type="http://schemas.openxmlformats.org/officeDocument/2006/relationships/slide" Target="slide8.xml"/><Relationship Id="rId11" Type="http://schemas.openxmlformats.org/officeDocument/2006/relationships/slide" Target="slide16.xml"/><Relationship Id="rId5" Type="http://schemas.openxmlformats.org/officeDocument/2006/relationships/slide" Target="slide7.xml"/><Relationship Id="rId15" Type="http://schemas.openxmlformats.org/officeDocument/2006/relationships/slide" Target="slide21.xml"/><Relationship Id="rId10" Type="http://schemas.openxmlformats.org/officeDocument/2006/relationships/slide" Target="slide14.xml"/><Relationship Id="rId4" Type="http://schemas.openxmlformats.org/officeDocument/2006/relationships/slide" Target="slide6.xml"/><Relationship Id="rId9" Type="http://schemas.openxmlformats.org/officeDocument/2006/relationships/slide" Target="slide12.xml"/><Relationship Id="rId14" Type="http://schemas.openxmlformats.org/officeDocument/2006/relationships/slide" Target="slide20.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_xXwvcD5RdM"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nhm.ac.uk/discover/what-you-can-do-to-help-the-planet.html"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nhm.ac.uk/visit/our-broken-planet.html" TargetMode="External"/><Relationship Id="rId7" Type="http://schemas.openxmlformats.org/officeDocument/2006/relationships/hyperlink" Target="https://www.nhm.ac.uk/discover/news/2018/november/vertebrate-populations-have-declined-by-60--in-just-four-decades.html"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s://www.nhm.ac.uk/discover/news/2019/may/one-million-animals-and-plants-face-extinction.html" TargetMode="External"/><Relationship Id="rId5" Type="http://schemas.openxmlformats.org/officeDocument/2006/relationships/hyperlink" Target="https://www.nhm.ac.uk/discover/the-plastic-problem.html" TargetMode="External"/><Relationship Id="rId4" Type="http://schemas.openxmlformats.org/officeDocument/2006/relationships/hyperlink" Target="https://www.nhm.ac.uk/discover/what-is-mass-extinction-and-are-we-facing-a-sixth-one.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nhm.ac.uk/discover/the-origin-of-our-species.html"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hyperlink" Target="https://www.nhm.ac.uk/discover/news/2019/november/scientists-warn-of-a-clear-and-unequivocal-climate-emergency.html" TargetMode="External"/><Relationship Id="rId7"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www.nhm.ac.uk/discover/news/2019/june/we-need-more-metals-and-elements-reach-uks-greenhouse-goals.html" TargetMode="External"/><Relationship Id="rId5" Type="http://schemas.openxmlformats.org/officeDocument/2006/relationships/hyperlink" Target="https://www.nhm.ac.uk/discover/news/2019/october/the-state-of-nature-41-percent-of-the-uks-species-have-declined.html" TargetMode="External"/><Relationship Id="rId4" Type="http://schemas.openxmlformats.org/officeDocument/2006/relationships/hyperlink" Target="https://www.nhm.ac.uk/discover/what-is-ocean-acidification.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lSpnfaNykzA"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D4A_BeMFsWc"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tGltP9xqK2g"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C17E6D6-37FF-4607-806B-C746FE5EA51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86337" y="5606885"/>
            <a:ext cx="2219325" cy="12096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83ED84D-3F11-431A-861A-6E9E76B334B8}"/>
              </a:ext>
            </a:extLst>
          </p:cNvPr>
          <p:cNvSpPr txBox="1"/>
          <p:nvPr/>
        </p:nvSpPr>
        <p:spPr>
          <a:xfrm>
            <a:off x="1160320" y="2714901"/>
            <a:ext cx="10043885" cy="1446550"/>
          </a:xfrm>
          <a:prstGeom prst="rect">
            <a:avLst/>
          </a:prstGeom>
          <a:noFill/>
        </p:spPr>
        <p:txBody>
          <a:bodyPr wrap="square" lIns="91440" tIns="45720" rIns="91440" bIns="45720" rtlCol="0" anchor="t">
            <a:spAutoFit/>
          </a:bodyPr>
          <a:lstStyle/>
          <a:p>
            <a:pPr algn="ctr"/>
            <a:r>
              <a:rPr lang="en-GB" sz="4400" b="1">
                <a:latin typeface="Arial"/>
                <a:ea typeface="+mn-lt"/>
                <a:cs typeface="+mn-lt"/>
              </a:rPr>
              <a:t>What is the Anthropocene and </a:t>
            </a:r>
            <a:endParaRPr lang="en-US" b="1">
              <a:latin typeface="Arial"/>
              <a:ea typeface="+mn-lt"/>
              <a:cs typeface="+mn-lt"/>
            </a:endParaRPr>
          </a:p>
          <a:p>
            <a:pPr algn="ctr"/>
            <a:r>
              <a:rPr lang="en-GB" sz="4400" b="1">
                <a:latin typeface="Arial"/>
                <a:ea typeface="+mn-lt"/>
                <a:cs typeface="+mn-lt"/>
              </a:rPr>
              <a:t>why does it matter?</a:t>
            </a:r>
            <a:endParaRPr lang="en-US" b="1">
              <a:latin typeface="Arial"/>
              <a:ea typeface="+mn-lt"/>
              <a:cs typeface="+mn-lt"/>
            </a:endParaRPr>
          </a:p>
        </p:txBody>
      </p:sp>
      <p:pic>
        <p:nvPicPr>
          <p:cNvPr id="3" name="Picture 3" descr="A picture containing graphical user interface&#10;&#10;Description automatically generated">
            <a:extLst>
              <a:ext uri="{FF2B5EF4-FFF2-40B4-BE49-F238E27FC236}">
                <a16:creationId xmlns:a16="http://schemas.microsoft.com/office/drawing/2014/main" id="{301B7809-2473-1ADA-2E79-63E8446B65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37" y="-9159"/>
            <a:ext cx="1551254" cy="3453441"/>
          </a:xfrm>
          <a:prstGeom prst="rect">
            <a:avLst/>
          </a:prstGeom>
        </p:spPr>
      </p:pic>
      <p:pic>
        <p:nvPicPr>
          <p:cNvPr id="10" name="Picture 3" descr="A picture containing graphical user interface&#10;&#10;Description automatically generated">
            <a:extLst>
              <a:ext uri="{FF2B5EF4-FFF2-40B4-BE49-F238E27FC236}">
                <a16:creationId xmlns:a16="http://schemas.microsoft.com/office/drawing/2014/main" id="{D5E9D946-2606-F513-59B0-D2B03C1E7E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38" y="3398276"/>
            <a:ext cx="1551254" cy="3453441"/>
          </a:xfrm>
          <a:prstGeom prst="rect">
            <a:avLst/>
          </a:prstGeom>
        </p:spPr>
      </p:pic>
      <p:pic>
        <p:nvPicPr>
          <p:cNvPr id="11" name="Picture 3" descr="A picture containing graphical user interface&#10;&#10;Description automatically generated">
            <a:extLst>
              <a:ext uri="{FF2B5EF4-FFF2-40B4-BE49-F238E27FC236}">
                <a16:creationId xmlns:a16="http://schemas.microsoft.com/office/drawing/2014/main" id="{9C4C03F1-C59D-4ECA-8EEA-98BBF8C6EF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47185" y="-23004"/>
            <a:ext cx="1551254" cy="3453441"/>
          </a:xfrm>
          <a:prstGeom prst="rect">
            <a:avLst/>
          </a:prstGeom>
        </p:spPr>
      </p:pic>
      <p:pic>
        <p:nvPicPr>
          <p:cNvPr id="12" name="Picture 3" descr="A picture containing graphical user interface&#10;&#10;Description automatically generated">
            <a:extLst>
              <a:ext uri="{FF2B5EF4-FFF2-40B4-BE49-F238E27FC236}">
                <a16:creationId xmlns:a16="http://schemas.microsoft.com/office/drawing/2014/main" id="{2EDCEAB9-E834-3B75-83C3-4FA1C6051F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47185" y="3398806"/>
            <a:ext cx="1551254" cy="3453441"/>
          </a:xfrm>
          <a:prstGeom prst="rect">
            <a:avLst/>
          </a:prstGeom>
        </p:spPr>
      </p:pic>
    </p:spTree>
    <p:extLst>
      <p:ext uri="{BB962C8B-B14F-4D97-AF65-F5344CB8AC3E}">
        <p14:creationId xmlns:p14="http://schemas.microsoft.com/office/powerpoint/2010/main" val="569550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874E0C-BE10-4D70-BE07-A5637708735A}"/>
              </a:ext>
            </a:extLst>
          </p:cNvPr>
          <p:cNvSpPr txBox="1"/>
          <p:nvPr/>
        </p:nvSpPr>
        <p:spPr>
          <a:xfrm>
            <a:off x="410400" y="1157765"/>
            <a:ext cx="11366526" cy="3416320"/>
          </a:xfrm>
          <a:prstGeom prst="rect">
            <a:avLst/>
          </a:prstGeom>
          <a:noFill/>
        </p:spPr>
        <p:txBody>
          <a:bodyPr wrap="square" lIns="91440" tIns="45720" rIns="91440" bIns="45720" anchor="t">
            <a:spAutoFit/>
          </a:bodyPr>
          <a:lstStyle/>
          <a:p>
            <a:endParaRPr lang="en-GB" sz="2400">
              <a:latin typeface="Arial"/>
              <a:cs typeface="Arial"/>
            </a:endParaRPr>
          </a:p>
          <a:p>
            <a:r>
              <a:rPr lang="en-GB" sz="2400">
                <a:latin typeface="Arial"/>
                <a:cs typeface="Arial"/>
              </a:rPr>
              <a:t>Epochs can last for millions of years and are defined by </a:t>
            </a:r>
            <a:r>
              <a:rPr lang="en-GB" sz="2400" b="1">
                <a:latin typeface="Arial"/>
                <a:cs typeface="Arial"/>
              </a:rPr>
              <a:t>significant changes in rock layers</a:t>
            </a:r>
            <a:r>
              <a:rPr lang="en-GB" sz="2400">
                <a:latin typeface="Arial"/>
                <a:cs typeface="Arial"/>
              </a:rPr>
              <a:t>, such as mineral composition and the appearance of distinctive fossils. Each variation reflects a </a:t>
            </a:r>
            <a:r>
              <a:rPr lang="en-GB" sz="2400" b="1">
                <a:latin typeface="Arial"/>
                <a:cs typeface="Arial"/>
              </a:rPr>
              <a:t>major climatic change</a:t>
            </a:r>
            <a:r>
              <a:rPr lang="en-GB" sz="2400">
                <a:latin typeface="Arial"/>
                <a:cs typeface="Arial"/>
              </a:rPr>
              <a:t>.</a:t>
            </a:r>
          </a:p>
          <a:p>
            <a:endParaRPr lang="en-GB" sz="2400">
              <a:latin typeface="Arial"/>
              <a:cs typeface="Arial"/>
            </a:endParaRPr>
          </a:p>
          <a:p>
            <a:endParaRPr lang="en-GB" sz="2400">
              <a:latin typeface="Arial"/>
              <a:cs typeface="Arial"/>
            </a:endParaRPr>
          </a:p>
          <a:p>
            <a:r>
              <a:rPr lang="en-GB" sz="2400">
                <a:latin typeface="Arial"/>
                <a:cs typeface="Arial"/>
              </a:rPr>
              <a:t>For the last 11,500 years, Earth has been in the </a:t>
            </a:r>
            <a:r>
              <a:rPr lang="en-GB" sz="2400" b="1">
                <a:latin typeface="Arial"/>
                <a:cs typeface="Arial"/>
              </a:rPr>
              <a:t>Holocene Epoch</a:t>
            </a:r>
            <a:r>
              <a:rPr lang="en-GB" sz="2400">
                <a:latin typeface="Arial"/>
                <a:cs typeface="Arial"/>
              </a:rPr>
              <a:t>. It began at the end of the last ice age, when glaciers that had previously covered Earth disappeared.</a:t>
            </a:r>
          </a:p>
        </p:txBody>
      </p:sp>
      <p:sp>
        <p:nvSpPr>
          <p:cNvPr id="5" name="TextBox 4">
            <a:extLst>
              <a:ext uri="{FF2B5EF4-FFF2-40B4-BE49-F238E27FC236}">
                <a16:creationId xmlns:a16="http://schemas.microsoft.com/office/drawing/2014/main" id="{40C91163-ED09-4290-AA85-390067FE9DD3}"/>
              </a:ext>
            </a:extLst>
          </p:cNvPr>
          <p:cNvSpPr txBox="1"/>
          <p:nvPr/>
        </p:nvSpPr>
        <p:spPr>
          <a:xfrm>
            <a:off x="1027554" y="268539"/>
            <a:ext cx="10114695" cy="769441"/>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a:ln>
                  <a:noFill/>
                </a:ln>
                <a:effectLst/>
                <a:uLnTx/>
                <a:uFillTx/>
                <a:latin typeface="Arial"/>
                <a:cs typeface="Arial"/>
              </a:rPr>
              <a:t>The Holocene Epoch and the Ice Age</a:t>
            </a:r>
          </a:p>
        </p:txBody>
      </p:sp>
      <p:pic>
        <p:nvPicPr>
          <p:cNvPr id="2" name="Picture 3">
            <a:extLst>
              <a:ext uri="{FF2B5EF4-FFF2-40B4-BE49-F238E27FC236}">
                <a16:creationId xmlns:a16="http://schemas.microsoft.com/office/drawing/2014/main" id="{01EB86DD-460B-C9C2-6B36-78867195D6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63683" y="4512154"/>
            <a:ext cx="3850256" cy="2175653"/>
          </a:xfrm>
          <a:prstGeom prst="rect">
            <a:avLst/>
          </a:prstGeom>
        </p:spPr>
      </p:pic>
    </p:spTree>
    <p:extLst>
      <p:ext uri="{BB962C8B-B14F-4D97-AF65-F5344CB8AC3E}">
        <p14:creationId xmlns:p14="http://schemas.microsoft.com/office/powerpoint/2010/main" val="3778563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874E0C-BE10-4D70-BE07-A5637708735A}"/>
              </a:ext>
            </a:extLst>
          </p:cNvPr>
          <p:cNvSpPr txBox="1"/>
          <p:nvPr/>
        </p:nvSpPr>
        <p:spPr>
          <a:xfrm>
            <a:off x="261775" y="1320507"/>
            <a:ext cx="11654072" cy="2308324"/>
          </a:xfrm>
          <a:prstGeom prst="rect">
            <a:avLst/>
          </a:prstGeom>
          <a:noFill/>
        </p:spPr>
        <p:txBody>
          <a:bodyPr wrap="square" lIns="91440" tIns="45720" rIns="91440" bIns="45720" anchor="t">
            <a:spAutoFit/>
          </a:bodyPr>
          <a:lstStyle/>
          <a:p>
            <a:r>
              <a:rPr lang="en-GB" sz="2400">
                <a:latin typeface="Arial"/>
                <a:cs typeface="Arial"/>
              </a:rPr>
              <a:t>The </a:t>
            </a:r>
            <a:r>
              <a:rPr lang="en-GB" sz="2400" b="1">
                <a:latin typeface="Arial"/>
                <a:cs typeface="Arial"/>
              </a:rPr>
              <a:t>Holocene</a:t>
            </a:r>
            <a:r>
              <a:rPr lang="en-GB" sz="2400">
                <a:latin typeface="Arial"/>
                <a:cs typeface="Arial"/>
              </a:rPr>
              <a:t> has seen major change on our planet, including the </a:t>
            </a:r>
            <a:r>
              <a:rPr lang="en-GB" sz="2400" b="1">
                <a:latin typeface="Arial"/>
                <a:cs typeface="Arial"/>
              </a:rPr>
              <a:t>rapid population growth</a:t>
            </a:r>
            <a:r>
              <a:rPr lang="en-GB" sz="2400">
                <a:latin typeface="Arial"/>
                <a:cs typeface="Arial"/>
              </a:rPr>
              <a:t> of our species and the </a:t>
            </a:r>
            <a:r>
              <a:rPr lang="en-GB" sz="2400" b="1">
                <a:latin typeface="Arial"/>
                <a:cs typeface="Arial"/>
              </a:rPr>
              <a:t>development of modern civilisations</a:t>
            </a:r>
            <a:r>
              <a:rPr lang="en-GB" sz="2400">
                <a:latin typeface="Arial"/>
                <a:cs typeface="Arial"/>
              </a:rPr>
              <a:t>. In the last 11,500 years, humans have built cities and achieved colossal technological advancements.</a:t>
            </a:r>
          </a:p>
          <a:p>
            <a:endParaRPr lang="en-GB" sz="2400">
              <a:latin typeface="Arial"/>
              <a:cs typeface="Arial"/>
            </a:endParaRPr>
          </a:p>
          <a:p>
            <a:r>
              <a:rPr lang="en-GB" sz="2400">
                <a:latin typeface="Arial"/>
                <a:cs typeface="Arial"/>
              </a:rPr>
              <a:t>Since the last ice age, Earth's climate had been relatively warm and stable.</a:t>
            </a:r>
            <a:r>
              <a:rPr lang="en-GB" sz="2400">
                <a:latin typeface="Elysio-Medium"/>
              </a:rPr>
              <a:t> </a:t>
            </a:r>
          </a:p>
        </p:txBody>
      </p:sp>
      <p:sp>
        <p:nvSpPr>
          <p:cNvPr id="5" name="TextBox 4">
            <a:extLst>
              <a:ext uri="{FF2B5EF4-FFF2-40B4-BE49-F238E27FC236}">
                <a16:creationId xmlns:a16="http://schemas.microsoft.com/office/drawing/2014/main" id="{40C91163-ED09-4290-AA85-390067FE9DD3}"/>
              </a:ext>
            </a:extLst>
          </p:cNvPr>
          <p:cNvSpPr txBox="1"/>
          <p:nvPr/>
        </p:nvSpPr>
        <p:spPr>
          <a:xfrm>
            <a:off x="-130395" y="321029"/>
            <a:ext cx="12463248" cy="677108"/>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800" b="1" i="0" u="none" strike="noStrike" kern="1200" cap="none" spc="0" normalizeH="0" baseline="0" noProof="0">
                <a:ln>
                  <a:noFill/>
                </a:ln>
                <a:effectLst/>
                <a:uLnTx/>
                <a:uFillTx/>
                <a:latin typeface="Arial"/>
                <a:cs typeface="Arial"/>
              </a:rPr>
              <a:t>How has Earth changed during our current epoch?</a:t>
            </a:r>
          </a:p>
        </p:txBody>
      </p:sp>
      <p:sp>
        <p:nvSpPr>
          <p:cNvPr id="7" name="TextBox 6">
            <a:extLst>
              <a:ext uri="{FF2B5EF4-FFF2-40B4-BE49-F238E27FC236}">
                <a16:creationId xmlns:a16="http://schemas.microsoft.com/office/drawing/2014/main" id="{E05948A7-F37D-4932-A2E3-2C46930AAFCA}"/>
              </a:ext>
            </a:extLst>
          </p:cNvPr>
          <p:cNvSpPr txBox="1"/>
          <p:nvPr/>
        </p:nvSpPr>
        <p:spPr>
          <a:xfrm>
            <a:off x="8490021" y="5563036"/>
            <a:ext cx="3704436" cy="1354217"/>
          </a:xfrm>
          <a:prstGeom prst="rect">
            <a:avLst/>
          </a:prstGeom>
          <a:noFill/>
        </p:spPr>
        <p:txBody>
          <a:bodyPr wrap="square" lIns="91440" tIns="45720" rIns="91440" bIns="45720" rtlCol="0" anchor="t">
            <a:spAutoFit/>
          </a:bodyPr>
          <a:lstStyle/>
          <a:p>
            <a:r>
              <a:rPr lang="en-GB" sz="1600" b="1">
                <a:latin typeface="Arial"/>
                <a:cs typeface="Aharoni"/>
              </a:rPr>
              <a:t>Industry has been emitting carbon dioxide in large quantities since the dawn of the industrial revolution, fuelling climate change. </a:t>
            </a:r>
          </a:p>
          <a:p>
            <a:endParaRPr lang="en-GB" b="1" i="1">
              <a:latin typeface="Arial"/>
              <a:cs typeface="Aharoni"/>
            </a:endParaRPr>
          </a:p>
        </p:txBody>
      </p:sp>
      <p:pic>
        <p:nvPicPr>
          <p:cNvPr id="4" name="Picture 3">
            <a:extLst>
              <a:ext uri="{FF2B5EF4-FFF2-40B4-BE49-F238E27FC236}">
                <a16:creationId xmlns:a16="http://schemas.microsoft.com/office/drawing/2014/main" id="{53A0BAEA-FB51-439D-ABDC-21BEEC77A5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41282" y="4051150"/>
            <a:ext cx="4695180" cy="2531928"/>
          </a:xfrm>
          <a:prstGeom prst="rect">
            <a:avLst/>
          </a:prstGeom>
        </p:spPr>
      </p:pic>
    </p:spTree>
    <p:extLst>
      <p:ext uri="{BB962C8B-B14F-4D97-AF65-F5344CB8AC3E}">
        <p14:creationId xmlns:p14="http://schemas.microsoft.com/office/powerpoint/2010/main" val="72163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874E0C-BE10-4D70-BE07-A5637708735A}"/>
              </a:ext>
            </a:extLst>
          </p:cNvPr>
          <p:cNvSpPr txBox="1"/>
          <p:nvPr/>
        </p:nvSpPr>
        <p:spPr>
          <a:xfrm>
            <a:off x="448680" y="1598403"/>
            <a:ext cx="11280261" cy="3416320"/>
          </a:xfrm>
          <a:prstGeom prst="rect">
            <a:avLst/>
          </a:prstGeom>
          <a:noFill/>
        </p:spPr>
        <p:txBody>
          <a:bodyPr wrap="square" lIns="91440" tIns="45720" rIns="91440" bIns="45720" anchor="t">
            <a:spAutoFit/>
          </a:bodyPr>
          <a:lstStyle/>
          <a:p>
            <a:pPr algn="l"/>
            <a:r>
              <a:rPr lang="en-GB" sz="2400" b="0" i="0">
                <a:effectLst/>
                <a:latin typeface="Arial"/>
                <a:cs typeface="Arial"/>
              </a:rPr>
              <a:t>It is clear that our climate is </a:t>
            </a:r>
            <a:r>
              <a:rPr lang="en-GB" sz="2400" b="1" i="0">
                <a:effectLst/>
                <a:latin typeface="Arial"/>
                <a:cs typeface="Arial"/>
              </a:rPr>
              <a:t>no longer stable </a:t>
            </a:r>
            <a:r>
              <a:rPr lang="en-GB" sz="2400" b="0" i="0">
                <a:effectLst/>
                <a:latin typeface="Arial"/>
                <a:cs typeface="Arial"/>
              </a:rPr>
              <a:t>and is beginning to </a:t>
            </a:r>
            <a:r>
              <a:rPr lang="en-GB" sz="2400" b="1" i="0">
                <a:effectLst/>
                <a:latin typeface="Arial"/>
                <a:cs typeface="Arial"/>
              </a:rPr>
              <a:t>warm rapidly</a:t>
            </a:r>
            <a:r>
              <a:rPr lang="en-GB" sz="2400" b="0" i="0">
                <a:effectLst/>
                <a:latin typeface="Arial"/>
                <a:cs typeface="Arial"/>
              </a:rPr>
              <a:t>. Scientists now agree that </a:t>
            </a:r>
            <a:r>
              <a:rPr lang="en-GB" sz="2400" b="1" i="0">
                <a:effectLst/>
                <a:latin typeface="Arial"/>
                <a:cs typeface="Arial"/>
              </a:rPr>
              <a:t>human activity</a:t>
            </a:r>
            <a:r>
              <a:rPr lang="en-GB" sz="2400" b="0" i="0">
                <a:effectLst/>
                <a:latin typeface="Arial"/>
                <a:cs typeface="Arial"/>
              </a:rPr>
              <a:t>, rather than any natural progress, is the </a:t>
            </a:r>
            <a:r>
              <a:rPr lang="en-GB" sz="2400" b="1" i="0">
                <a:effectLst/>
                <a:latin typeface="Arial"/>
                <a:cs typeface="Arial"/>
              </a:rPr>
              <a:t>primary cause </a:t>
            </a:r>
            <a:r>
              <a:rPr lang="en-GB" sz="2400" b="0" i="0">
                <a:effectLst/>
                <a:latin typeface="Arial"/>
                <a:cs typeface="Arial"/>
              </a:rPr>
              <a:t>of the accelerated global warming. Agriculture, urbanisation, deforestation and pollution have caused extraordinary changes on Earth.</a:t>
            </a:r>
          </a:p>
          <a:p>
            <a:pPr algn="l"/>
            <a:endParaRPr lang="en-GB" sz="2400" b="0" i="0">
              <a:effectLst/>
              <a:latin typeface="Arial"/>
              <a:cs typeface="Arial"/>
            </a:endParaRPr>
          </a:p>
          <a:p>
            <a:endParaRPr lang="en-GB" sz="2400">
              <a:latin typeface="Arial"/>
              <a:cs typeface="Arial"/>
            </a:endParaRPr>
          </a:p>
          <a:p>
            <a:r>
              <a:rPr lang="en-GB" sz="2400" b="0" i="0">
                <a:effectLst/>
                <a:latin typeface="Arial"/>
                <a:cs typeface="Arial"/>
              </a:rPr>
              <a:t>Geologists disagree over whether humans will have a </a:t>
            </a:r>
            <a:r>
              <a:rPr lang="en-GB" sz="2400" b="1" i="0">
                <a:effectLst/>
                <a:latin typeface="Arial"/>
                <a:cs typeface="Arial"/>
              </a:rPr>
              <a:t>lasting and meaningful impact </a:t>
            </a:r>
            <a:r>
              <a:rPr lang="en-GB" sz="2400" b="0" i="0">
                <a:effectLst/>
                <a:latin typeface="Arial"/>
                <a:cs typeface="Arial"/>
              </a:rPr>
              <a:t>on the chemical composition of the rocks and fossils beneath our feet. This is what will need to be proven to declare a </a:t>
            </a:r>
            <a:r>
              <a:rPr lang="en-GB" sz="2400" b="1" i="0">
                <a:effectLst/>
                <a:latin typeface="Arial"/>
                <a:cs typeface="Arial"/>
              </a:rPr>
              <a:t>new epoch</a:t>
            </a:r>
            <a:r>
              <a:rPr lang="en-GB" sz="2400" b="0" i="0">
                <a:effectLst/>
                <a:latin typeface="Arial"/>
                <a:cs typeface="Arial"/>
              </a:rPr>
              <a:t>.</a:t>
            </a:r>
            <a:r>
              <a:rPr lang="en-GB" sz="2400">
                <a:latin typeface="Arial"/>
                <a:cs typeface="Arial"/>
              </a:rPr>
              <a:t> </a:t>
            </a:r>
          </a:p>
        </p:txBody>
      </p:sp>
      <p:sp>
        <p:nvSpPr>
          <p:cNvPr id="5" name="TextBox 4">
            <a:extLst>
              <a:ext uri="{FF2B5EF4-FFF2-40B4-BE49-F238E27FC236}">
                <a16:creationId xmlns:a16="http://schemas.microsoft.com/office/drawing/2014/main" id="{40C91163-ED09-4290-AA85-390067FE9DD3}"/>
              </a:ext>
            </a:extLst>
          </p:cNvPr>
          <p:cNvSpPr txBox="1"/>
          <p:nvPr/>
        </p:nvSpPr>
        <p:spPr>
          <a:xfrm>
            <a:off x="1263316" y="277897"/>
            <a:ext cx="9646317" cy="769441"/>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a:ln>
                  <a:noFill/>
                </a:ln>
                <a:effectLst/>
                <a:uLnTx/>
                <a:uFillTx/>
                <a:latin typeface="Arial"/>
                <a:cs typeface="Arial"/>
              </a:rPr>
              <a:t>Signs of the Anthropocene</a:t>
            </a:r>
          </a:p>
        </p:txBody>
      </p:sp>
    </p:spTree>
    <p:extLst>
      <p:ext uri="{BB962C8B-B14F-4D97-AF65-F5344CB8AC3E}">
        <p14:creationId xmlns:p14="http://schemas.microsoft.com/office/powerpoint/2010/main" val="3814897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874E0C-BE10-4D70-BE07-A5637708735A}"/>
              </a:ext>
            </a:extLst>
          </p:cNvPr>
          <p:cNvSpPr txBox="1"/>
          <p:nvPr/>
        </p:nvSpPr>
        <p:spPr>
          <a:xfrm>
            <a:off x="448681" y="1167083"/>
            <a:ext cx="11452789" cy="3046988"/>
          </a:xfrm>
          <a:prstGeom prst="rect">
            <a:avLst/>
          </a:prstGeom>
          <a:noFill/>
        </p:spPr>
        <p:txBody>
          <a:bodyPr wrap="square" lIns="91440" tIns="45720" rIns="91440" bIns="45720" anchor="t">
            <a:spAutoFit/>
          </a:bodyPr>
          <a:lstStyle/>
          <a:p>
            <a:pPr algn="l"/>
            <a:r>
              <a:rPr lang="en-GB" sz="2400" b="0" i="0">
                <a:effectLst/>
                <a:latin typeface="Arial"/>
                <a:cs typeface="Arial"/>
              </a:rPr>
              <a:t>The International Commission on Stratigraphy - the body which oversees how we talk about the history of Earth - has the power to decide on and name geological epochs. They are still debating the proof for the Anthropocene and are looking for what's known as a </a:t>
            </a:r>
            <a:r>
              <a:rPr lang="en-GB" sz="2400" b="1" i="0">
                <a:effectLst/>
                <a:latin typeface="Arial"/>
                <a:cs typeface="Arial"/>
              </a:rPr>
              <a:t>'golden spike' </a:t>
            </a:r>
            <a:r>
              <a:rPr lang="en-GB" sz="2400" b="0" i="0">
                <a:effectLst/>
                <a:latin typeface="Arial"/>
                <a:cs typeface="Arial"/>
              </a:rPr>
              <a:t>- a marker in the fossil record which could demarcate the Holocene from the Anthropocene.</a:t>
            </a:r>
          </a:p>
          <a:p>
            <a:pPr algn="l"/>
            <a:endParaRPr lang="en-GB" sz="2400" b="0" i="0">
              <a:effectLst/>
              <a:latin typeface="Arial"/>
              <a:cs typeface="Arial"/>
            </a:endParaRPr>
          </a:p>
          <a:p>
            <a:pPr algn="l"/>
            <a:r>
              <a:rPr lang="en-GB" sz="2400" b="0" i="0">
                <a:effectLst/>
                <a:latin typeface="Arial"/>
                <a:cs typeface="Arial"/>
              </a:rPr>
              <a:t>This marker will have to be so significant that it would be </a:t>
            </a:r>
            <a:r>
              <a:rPr lang="en-GB" sz="2400" b="1" i="0">
                <a:effectLst/>
                <a:latin typeface="Arial"/>
                <a:cs typeface="Arial"/>
              </a:rPr>
              <a:t>detectable in rock layers </a:t>
            </a:r>
            <a:r>
              <a:rPr lang="en-GB" sz="2400" b="0" i="0">
                <a:effectLst/>
                <a:latin typeface="Arial"/>
                <a:cs typeface="Arial"/>
              </a:rPr>
              <a:t>thousands and even millions of years into the future.</a:t>
            </a:r>
            <a:endParaRPr lang="en-GB" sz="2400" b="0" i="0">
              <a:solidFill>
                <a:srgbClr val="333333"/>
              </a:solidFill>
              <a:effectLst/>
              <a:latin typeface="Arial"/>
              <a:cs typeface="Arial"/>
            </a:endParaRPr>
          </a:p>
        </p:txBody>
      </p:sp>
      <p:sp>
        <p:nvSpPr>
          <p:cNvPr id="5" name="TextBox 4">
            <a:extLst>
              <a:ext uri="{FF2B5EF4-FFF2-40B4-BE49-F238E27FC236}">
                <a16:creationId xmlns:a16="http://schemas.microsoft.com/office/drawing/2014/main" id="{40C91163-ED09-4290-AA85-390067FE9DD3}"/>
              </a:ext>
            </a:extLst>
          </p:cNvPr>
          <p:cNvSpPr txBox="1"/>
          <p:nvPr/>
        </p:nvSpPr>
        <p:spPr>
          <a:xfrm>
            <a:off x="1245609" y="234764"/>
            <a:ext cx="9710486" cy="769441"/>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a:ln>
                  <a:noFill/>
                </a:ln>
                <a:effectLst/>
                <a:uLnTx/>
                <a:uFillTx/>
                <a:latin typeface="Arial"/>
                <a:cs typeface="Arial"/>
              </a:rPr>
              <a:t>Signs of the Anthropocene</a:t>
            </a:r>
          </a:p>
        </p:txBody>
      </p:sp>
      <p:sp>
        <p:nvSpPr>
          <p:cNvPr id="6" name="TextBox 5">
            <a:extLst>
              <a:ext uri="{FF2B5EF4-FFF2-40B4-BE49-F238E27FC236}">
                <a16:creationId xmlns:a16="http://schemas.microsoft.com/office/drawing/2014/main" id="{6625113D-24F5-4B48-B79C-49EBA0EF3B2E}"/>
              </a:ext>
            </a:extLst>
          </p:cNvPr>
          <p:cNvSpPr txBox="1"/>
          <p:nvPr/>
        </p:nvSpPr>
        <p:spPr>
          <a:xfrm>
            <a:off x="8103895" y="4777918"/>
            <a:ext cx="3814262" cy="338554"/>
          </a:xfrm>
          <a:prstGeom prst="rect">
            <a:avLst/>
          </a:prstGeom>
          <a:noFill/>
        </p:spPr>
        <p:txBody>
          <a:bodyPr wrap="square" lIns="91440" tIns="45720" rIns="91440" bIns="45720" rtlCol="0" anchor="t">
            <a:spAutoFit/>
          </a:bodyPr>
          <a:lstStyle/>
          <a:p>
            <a:endParaRPr lang="en-GB" sz="1600" b="1" i="1">
              <a:latin typeface="Arial"/>
              <a:cs typeface="Arial"/>
            </a:endParaRPr>
          </a:p>
        </p:txBody>
      </p:sp>
      <p:pic>
        <p:nvPicPr>
          <p:cNvPr id="4" name="Picture 6" descr="A picture containing rock, ground, rocky, outdoor&#10;&#10;Description automatically generated">
            <a:extLst>
              <a:ext uri="{FF2B5EF4-FFF2-40B4-BE49-F238E27FC236}">
                <a16:creationId xmlns:a16="http://schemas.microsoft.com/office/drawing/2014/main" id="{B79F607A-6E7A-2BDE-07C3-C5A024BA093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78701" y="4565927"/>
            <a:ext cx="3648986" cy="2111446"/>
          </a:xfrm>
          <a:prstGeom prst="rect">
            <a:avLst/>
          </a:prstGeom>
        </p:spPr>
      </p:pic>
    </p:spTree>
    <p:extLst>
      <p:ext uri="{BB962C8B-B14F-4D97-AF65-F5344CB8AC3E}">
        <p14:creationId xmlns:p14="http://schemas.microsoft.com/office/powerpoint/2010/main" val="2280951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874E0C-BE10-4D70-BE07-A5637708735A}"/>
              </a:ext>
            </a:extLst>
          </p:cNvPr>
          <p:cNvSpPr txBox="1"/>
          <p:nvPr/>
        </p:nvSpPr>
        <p:spPr>
          <a:xfrm>
            <a:off x="463056" y="1158989"/>
            <a:ext cx="11481544" cy="3046988"/>
          </a:xfrm>
          <a:prstGeom prst="rect">
            <a:avLst/>
          </a:prstGeom>
          <a:noFill/>
        </p:spPr>
        <p:txBody>
          <a:bodyPr wrap="square" lIns="91440" tIns="45720" rIns="91440" bIns="45720" anchor="t">
            <a:spAutoFit/>
          </a:bodyPr>
          <a:lstStyle/>
          <a:p>
            <a:pPr algn="l"/>
            <a:r>
              <a:rPr lang="en-GB" sz="2400" i="0">
                <a:effectLst/>
                <a:latin typeface="Arial"/>
                <a:cs typeface="Arial"/>
              </a:rPr>
              <a:t>Some people suggest the Anthropocene began at the start of Britain's </a:t>
            </a:r>
            <a:r>
              <a:rPr lang="en-GB" sz="2400" b="1" i="0">
                <a:effectLst/>
                <a:latin typeface="Arial"/>
                <a:cs typeface="Arial"/>
              </a:rPr>
              <a:t>Industrial Revolution</a:t>
            </a:r>
            <a:r>
              <a:rPr lang="en-GB" sz="2400" i="0">
                <a:effectLst/>
                <a:latin typeface="Arial"/>
                <a:cs typeface="Arial"/>
              </a:rPr>
              <a:t> in the eighteenth century, which created the world's first </a:t>
            </a:r>
            <a:r>
              <a:rPr lang="en-GB" sz="2400" b="1" i="0">
                <a:effectLst/>
                <a:latin typeface="Arial"/>
                <a:cs typeface="Arial"/>
              </a:rPr>
              <a:t>fossil fuel economy</a:t>
            </a:r>
            <a:r>
              <a:rPr lang="en-GB" sz="2400" i="0">
                <a:effectLst/>
                <a:latin typeface="Arial"/>
                <a:cs typeface="Arial"/>
              </a:rPr>
              <a:t>.</a:t>
            </a:r>
          </a:p>
          <a:p>
            <a:pPr algn="l"/>
            <a:endParaRPr lang="en-GB" sz="2400" i="0">
              <a:effectLst/>
              <a:latin typeface="Arial"/>
              <a:cs typeface="Arial"/>
            </a:endParaRPr>
          </a:p>
          <a:p>
            <a:pPr algn="l"/>
            <a:r>
              <a:rPr lang="en-GB" sz="2400" i="0">
                <a:effectLst/>
                <a:latin typeface="Arial"/>
                <a:cs typeface="Arial"/>
              </a:rPr>
              <a:t>Burning the organic carbon in fossil fuels enabled large-scale production and drove the growth of mines, factories and mills. Since then, other countries have followed suit. </a:t>
            </a:r>
            <a:r>
              <a:rPr lang="en-GB" sz="2400" b="1" i="0">
                <a:effectLst/>
                <a:latin typeface="Arial"/>
                <a:cs typeface="Arial"/>
              </a:rPr>
              <a:t>Demand for coal </a:t>
            </a:r>
            <a:r>
              <a:rPr lang="en-GB" sz="2400" i="0">
                <a:effectLst/>
                <a:latin typeface="Arial"/>
                <a:cs typeface="Arial"/>
              </a:rPr>
              <a:t>has increased, along with </a:t>
            </a:r>
            <a:r>
              <a:rPr lang="en-GB" sz="2400" b="1" i="0">
                <a:effectLst/>
                <a:latin typeface="Arial"/>
                <a:cs typeface="Arial"/>
              </a:rPr>
              <a:t>carbon dioxide emission</a:t>
            </a:r>
            <a:r>
              <a:rPr lang="en-GB" sz="2400" i="0">
                <a:effectLst/>
                <a:latin typeface="Arial"/>
                <a:cs typeface="Arial"/>
              </a:rPr>
              <a:t>, to the detriment of the environment.</a:t>
            </a:r>
          </a:p>
        </p:txBody>
      </p:sp>
      <p:sp>
        <p:nvSpPr>
          <p:cNvPr id="5" name="TextBox 4">
            <a:extLst>
              <a:ext uri="{FF2B5EF4-FFF2-40B4-BE49-F238E27FC236}">
                <a16:creationId xmlns:a16="http://schemas.microsoft.com/office/drawing/2014/main" id="{40C91163-ED09-4290-AA85-390067FE9DD3}"/>
              </a:ext>
            </a:extLst>
          </p:cNvPr>
          <p:cNvSpPr txBox="1"/>
          <p:nvPr/>
        </p:nvSpPr>
        <p:spPr>
          <a:xfrm>
            <a:off x="-373075" y="259473"/>
            <a:ext cx="13162344" cy="769441"/>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a:ln>
                  <a:noFill/>
                </a:ln>
                <a:effectLst/>
                <a:uLnTx/>
                <a:uFillTx/>
                <a:latin typeface="Arial"/>
                <a:cs typeface="Arial"/>
              </a:rPr>
              <a:t>Anthropocene and the Industrial Revolution</a:t>
            </a:r>
          </a:p>
        </p:txBody>
      </p:sp>
      <p:pic>
        <p:nvPicPr>
          <p:cNvPr id="7" name="Picture 6">
            <a:extLst>
              <a:ext uri="{FF2B5EF4-FFF2-40B4-BE49-F238E27FC236}">
                <a16:creationId xmlns:a16="http://schemas.microsoft.com/office/drawing/2014/main" id="{00AF7F48-9F32-496E-BA14-E742304B8C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79000" y="4340702"/>
            <a:ext cx="3421398" cy="2329713"/>
          </a:xfrm>
          <a:prstGeom prst="rect">
            <a:avLst/>
          </a:prstGeom>
        </p:spPr>
      </p:pic>
      <p:sp>
        <p:nvSpPr>
          <p:cNvPr id="8" name="TextBox 7">
            <a:extLst>
              <a:ext uri="{FF2B5EF4-FFF2-40B4-BE49-F238E27FC236}">
                <a16:creationId xmlns:a16="http://schemas.microsoft.com/office/drawing/2014/main" id="{4CBA7417-0E55-49A3-A452-49F2448DD8BB}"/>
              </a:ext>
            </a:extLst>
          </p:cNvPr>
          <p:cNvSpPr txBox="1"/>
          <p:nvPr/>
        </p:nvSpPr>
        <p:spPr>
          <a:xfrm>
            <a:off x="7972926" y="4799707"/>
            <a:ext cx="4219074" cy="338554"/>
          </a:xfrm>
          <a:prstGeom prst="rect">
            <a:avLst/>
          </a:prstGeom>
          <a:noFill/>
        </p:spPr>
        <p:txBody>
          <a:bodyPr wrap="square" lIns="91440" tIns="45720" rIns="91440" bIns="45720" rtlCol="0" anchor="t">
            <a:spAutoFit/>
          </a:bodyPr>
          <a:lstStyle/>
          <a:p>
            <a:endParaRPr lang="en-GB" sz="1600" b="1">
              <a:latin typeface="Arial"/>
              <a:cs typeface="Arial"/>
            </a:endParaRPr>
          </a:p>
        </p:txBody>
      </p:sp>
    </p:spTree>
    <p:extLst>
      <p:ext uri="{BB962C8B-B14F-4D97-AF65-F5344CB8AC3E}">
        <p14:creationId xmlns:p14="http://schemas.microsoft.com/office/powerpoint/2010/main" val="1610232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874E0C-BE10-4D70-BE07-A5637708735A}"/>
              </a:ext>
            </a:extLst>
          </p:cNvPr>
          <p:cNvSpPr txBox="1"/>
          <p:nvPr/>
        </p:nvSpPr>
        <p:spPr>
          <a:xfrm>
            <a:off x="333662" y="1339610"/>
            <a:ext cx="11495921" cy="3416320"/>
          </a:xfrm>
          <a:prstGeom prst="rect">
            <a:avLst/>
          </a:prstGeom>
          <a:noFill/>
        </p:spPr>
        <p:txBody>
          <a:bodyPr wrap="square" lIns="91440" tIns="45720" rIns="91440" bIns="45720" anchor="t">
            <a:spAutoFit/>
          </a:bodyPr>
          <a:lstStyle/>
          <a:p>
            <a:pPr>
              <a:defRPr/>
            </a:pPr>
            <a:r>
              <a:rPr kumimoji="0" lang="en-GB" sz="2400" b="0" i="0" u="none" strike="noStrike" kern="1200" cap="none" spc="0" normalizeH="0" baseline="0" noProof="0">
                <a:ln>
                  <a:noFill/>
                </a:ln>
                <a:effectLst/>
                <a:uLnTx/>
                <a:uFillTx/>
                <a:latin typeface="Arial"/>
                <a:cs typeface="Arial"/>
              </a:rPr>
              <a:t>Others argue that the Anthropocene began far earlier, when humans began </a:t>
            </a:r>
            <a:r>
              <a:rPr kumimoji="0" lang="en-GB" sz="2400" b="1" i="0" u="none" strike="noStrike" kern="1200" cap="none" spc="0" normalizeH="0" baseline="0" noProof="0">
                <a:ln>
                  <a:noFill/>
                </a:ln>
                <a:effectLst/>
                <a:uLnTx/>
                <a:uFillTx/>
                <a:latin typeface="Arial"/>
                <a:cs typeface="Arial"/>
              </a:rPr>
              <a:t>farming</a:t>
            </a:r>
            <a:r>
              <a:rPr kumimoji="0" lang="en-GB" sz="2400" b="0" i="0" u="none" strike="noStrike" kern="1200" cap="none" spc="0" normalizeH="0" baseline="0" noProof="0">
                <a:ln>
                  <a:noFill/>
                </a:ln>
                <a:effectLst/>
                <a:uLnTx/>
                <a:uFillTx/>
                <a:latin typeface="Arial"/>
                <a:cs typeface="Arial"/>
              </a:rPr>
              <a:t>. Even more people suggest it dawned in 1950, when </a:t>
            </a:r>
            <a:r>
              <a:rPr kumimoji="0" lang="en-GB" sz="2400" b="1" i="0" u="none" strike="noStrike" kern="1200" cap="none" spc="0" normalizeH="0" baseline="0" noProof="0">
                <a:ln>
                  <a:noFill/>
                </a:ln>
                <a:effectLst/>
                <a:uLnTx/>
                <a:uFillTx/>
                <a:latin typeface="Arial"/>
                <a:cs typeface="Arial"/>
              </a:rPr>
              <a:t>nuclear weapons </a:t>
            </a:r>
            <a:r>
              <a:rPr kumimoji="0" lang="en-GB" sz="2400" b="0" i="0" u="none" strike="noStrike" kern="1200" cap="none" spc="0" normalizeH="0" baseline="0" noProof="0">
                <a:ln>
                  <a:noFill/>
                </a:ln>
                <a:effectLst/>
                <a:uLnTx/>
                <a:uFillTx/>
                <a:latin typeface="Arial"/>
                <a:cs typeface="Arial"/>
              </a:rPr>
              <a:t>cast radioactive elements across the globe. </a:t>
            </a:r>
            <a:endParaRPr lang="en-US"/>
          </a:p>
          <a:p>
            <a:pPr>
              <a:defRPr/>
            </a:pPr>
            <a:endParaRPr lang="en-GB" sz="2400">
              <a:latin typeface="Arial"/>
              <a:cs typeface="Arial"/>
            </a:endParaRPr>
          </a:p>
          <a:p>
            <a:pPr marL="0" marR="0" lvl="0" indent="0" algn="l" defTabSz="914400">
              <a:lnSpc>
                <a:spcPct val="100000"/>
              </a:lnSpc>
              <a:spcBef>
                <a:spcPts val="0"/>
              </a:spcBef>
              <a:spcAft>
                <a:spcPts val="0"/>
              </a:spcAft>
              <a:buClrTx/>
              <a:buSzTx/>
              <a:buFontTx/>
              <a:buNone/>
              <a:tabLst/>
              <a:defRPr/>
            </a:pPr>
            <a:r>
              <a:rPr kumimoji="0" lang="en-GB" sz="2400" b="0" i="0" u="none" strike="noStrike" kern="1200" cap="none" spc="0" normalizeH="0" baseline="0" noProof="0">
                <a:ln>
                  <a:noFill/>
                </a:ln>
                <a:effectLst/>
                <a:uLnTx/>
                <a:uFillTx/>
                <a:latin typeface="Arial"/>
                <a:cs typeface="Arial"/>
              </a:rPr>
              <a:t>The radioactive debris from nuclear bombs made its way into rocks, trees and the atmosphere - they may represent the golden spike that scientists are searching for. Currently there is </a:t>
            </a:r>
            <a:r>
              <a:rPr kumimoji="0" lang="en-GB" sz="2400" b="1" i="0" u="none" strike="noStrike" kern="1200" cap="none" spc="0" normalizeH="0" baseline="0" noProof="0">
                <a:ln>
                  <a:noFill/>
                </a:ln>
                <a:effectLst/>
                <a:uLnTx/>
                <a:uFillTx/>
                <a:latin typeface="Arial"/>
                <a:cs typeface="Arial"/>
              </a:rPr>
              <a:t>no clear consensus</a:t>
            </a:r>
            <a:r>
              <a:rPr kumimoji="0" lang="en-GB" sz="2400" b="0" i="0" u="none" strike="noStrike" kern="1200" cap="none" spc="0" normalizeH="0" baseline="0" noProof="0">
                <a:ln>
                  <a:noFill/>
                </a:ln>
                <a:effectLst/>
                <a:uLnTx/>
                <a:uFillTx/>
                <a:latin typeface="Arial"/>
                <a:cs typeface="Arial"/>
              </a:rPr>
              <a:t>.</a:t>
            </a:r>
            <a:endParaRPr lang="en-GB">
              <a:cs typeface="Calibri"/>
            </a:endParaRPr>
          </a:p>
          <a:p>
            <a:pPr marL="0" marR="0" lvl="0" indent="0" algn="l" defTabSz="914400">
              <a:lnSpc>
                <a:spcPct val="100000"/>
              </a:lnSpc>
              <a:spcBef>
                <a:spcPts val="0"/>
              </a:spcBef>
              <a:spcAft>
                <a:spcPts val="0"/>
              </a:spcAft>
              <a:buClrTx/>
              <a:buSzTx/>
              <a:buFontTx/>
              <a:buNone/>
              <a:tabLst/>
              <a:defRPr/>
            </a:pPr>
            <a:endParaRPr lang="en-GB" sz="2400" b="0" i="0" u="none" strike="noStrike" kern="1200" cap="none" spc="0" normalizeH="0" baseline="0" noProof="0">
              <a:ln>
                <a:noFill/>
              </a:ln>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0" i="0" u="none" strike="noStrike" kern="1200" cap="none" spc="0" normalizeH="0" baseline="0" noProof="0">
              <a:ln>
                <a:noFill/>
              </a:ln>
              <a:effectLst/>
              <a:uLnTx/>
              <a:uFillTx/>
              <a:latin typeface="Arial"/>
              <a:cs typeface="Arial"/>
            </a:endParaRPr>
          </a:p>
        </p:txBody>
      </p:sp>
      <p:sp>
        <p:nvSpPr>
          <p:cNvPr id="5" name="TextBox 4">
            <a:extLst>
              <a:ext uri="{FF2B5EF4-FFF2-40B4-BE49-F238E27FC236}">
                <a16:creationId xmlns:a16="http://schemas.microsoft.com/office/drawing/2014/main" id="{40C91163-ED09-4290-AA85-390067FE9DD3}"/>
              </a:ext>
            </a:extLst>
          </p:cNvPr>
          <p:cNvSpPr txBox="1"/>
          <p:nvPr/>
        </p:nvSpPr>
        <p:spPr>
          <a:xfrm>
            <a:off x="99294" y="207060"/>
            <a:ext cx="11981503" cy="769441"/>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a:ln>
                  <a:noFill/>
                </a:ln>
                <a:effectLst/>
                <a:uLnTx/>
                <a:uFillTx/>
                <a:latin typeface="Arial"/>
                <a:cs typeface="Arial"/>
              </a:rPr>
              <a:t>Anthropocene and the Industrial Revolution</a:t>
            </a:r>
          </a:p>
        </p:txBody>
      </p:sp>
      <p:pic>
        <p:nvPicPr>
          <p:cNvPr id="4" name="Picture 5" descr="A picture containing outdoor, nature, spring&#10;&#10;Description automatically generated">
            <a:extLst>
              <a:ext uri="{FF2B5EF4-FFF2-40B4-BE49-F238E27FC236}">
                <a16:creationId xmlns:a16="http://schemas.microsoft.com/office/drawing/2014/main" id="{D749C5A1-6740-B3F8-B3FC-89642748C56C}"/>
              </a:ext>
            </a:extLst>
          </p:cNvPr>
          <p:cNvPicPr>
            <a:picLocks noChangeAspect="1"/>
          </p:cNvPicPr>
          <p:nvPr/>
        </p:nvPicPr>
        <p:blipFill>
          <a:blip r:embed="rId3"/>
          <a:stretch>
            <a:fillRect/>
          </a:stretch>
        </p:blipFill>
        <p:spPr>
          <a:xfrm>
            <a:off x="3818627" y="4202398"/>
            <a:ext cx="4554747" cy="2450113"/>
          </a:xfrm>
          <a:prstGeom prst="rect">
            <a:avLst/>
          </a:prstGeom>
        </p:spPr>
      </p:pic>
    </p:spTree>
    <p:extLst>
      <p:ext uri="{BB962C8B-B14F-4D97-AF65-F5344CB8AC3E}">
        <p14:creationId xmlns:p14="http://schemas.microsoft.com/office/powerpoint/2010/main" val="3082184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874E0C-BE10-4D70-BE07-A5637708735A}"/>
              </a:ext>
            </a:extLst>
          </p:cNvPr>
          <p:cNvSpPr txBox="1"/>
          <p:nvPr/>
        </p:nvSpPr>
        <p:spPr>
          <a:xfrm>
            <a:off x="261774" y="1123950"/>
            <a:ext cx="11682827" cy="3416320"/>
          </a:xfrm>
          <a:prstGeom prst="rect">
            <a:avLst/>
          </a:prstGeom>
          <a:noFill/>
        </p:spPr>
        <p:txBody>
          <a:bodyPr wrap="square" lIns="91440" tIns="45720" rIns="91440" bIns="45720" anchor="t">
            <a:spAutoFit/>
          </a:bodyPr>
          <a:lstStyle/>
          <a:p>
            <a:pPr algn="l"/>
            <a:r>
              <a:rPr lang="en-GB" sz="2400" b="0" i="0">
                <a:effectLst/>
                <a:latin typeface="Arial"/>
                <a:cs typeface="Arial"/>
              </a:rPr>
              <a:t>Plastic could become a key marker of the Anthropocene. Earth is now awash with plastic - millions of tons are produced every year. Because plastic doesn’t biodegrade, it ends up </a:t>
            </a:r>
            <a:r>
              <a:rPr lang="en-GB" sz="2400" b="1" i="0" u="sng">
                <a:effectLst/>
                <a:latin typeface="Arial"/>
                <a:cs typeface="Arial"/>
                <a:hlinkClick r:id="rId3">
                  <a:extLst>
                    <a:ext uri="{A12FA001-AC4F-418D-AE19-62706E023703}">
                      <ahyp:hlinkClr xmlns:ahyp="http://schemas.microsoft.com/office/drawing/2018/hyperlinkcolor" val="tx"/>
                    </a:ext>
                  </a:extLst>
                </a:hlinkClick>
              </a:rPr>
              <a:t>littering soils and ocean beds</a:t>
            </a:r>
            <a:r>
              <a:rPr lang="en-GB" sz="2400" b="0" i="0">
                <a:effectLst/>
                <a:latin typeface="Arial"/>
                <a:cs typeface="Arial"/>
              </a:rPr>
              <a:t>.</a:t>
            </a:r>
          </a:p>
          <a:p>
            <a:pPr algn="l"/>
            <a:endParaRPr lang="en-GB" sz="2400" b="0" i="0">
              <a:effectLst/>
              <a:latin typeface="Arial"/>
              <a:cs typeface="Arial"/>
            </a:endParaRPr>
          </a:p>
          <a:p>
            <a:pPr algn="l"/>
            <a:r>
              <a:rPr lang="en-GB" sz="2400" b="0" i="0">
                <a:effectLst/>
                <a:latin typeface="Arial"/>
                <a:cs typeface="Arial"/>
              </a:rPr>
              <a:t>There is already some evidence that plastic is being deposited into the fossil record. A 2019 study of sediments off the Californian coast found that </a:t>
            </a:r>
            <a:r>
              <a:rPr lang="en-GB" sz="2400" b="1" i="0" u="sng">
                <a:effectLst/>
                <a:latin typeface="Arial"/>
                <a:cs typeface="Arial"/>
                <a:hlinkClick r:id="rId4">
                  <a:extLst>
                    <a:ext uri="{A12FA001-AC4F-418D-AE19-62706E023703}">
                      <ahyp:hlinkClr xmlns:ahyp="http://schemas.microsoft.com/office/drawing/2018/hyperlinkcolor" val="tx"/>
                    </a:ext>
                  </a:extLst>
                </a:hlinkClick>
              </a:rPr>
              <a:t>plastic deposits have been rising since the 1940s</a:t>
            </a:r>
            <a:r>
              <a:rPr lang="en-GB" sz="2400" b="0" i="0">
                <a:effectLst/>
                <a:latin typeface="Arial"/>
                <a:cs typeface="Arial"/>
              </a:rPr>
              <a:t>. Plastic pollution is another marker that scientists are studying to find out whether they could be the golden spike, the signifier of the Anthropocene.</a:t>
            </a:r>
          </a:p>
        </p:txBody>
      </p:sp>
      <p:sp>
        <p:nvSpPr>
          <p:cNvPr id="5" name="TextBox 4">
            <a:extLst>
              <a:ext uri="{FF2B5EF4-FFF2-40B4-BE49-F238E27FC236}">
                <a16:creationId xmlns:a16="http://schemas.microsoft.com/office/drawing/2014/main" id="{40C91163-ED09-4290-AA85-390067FE9DD3}"/>
              </a:ext>
            </a:extLst>
          </p:cNvPr>
          <p:cNvSpPr txBox="1"/>
          <p:nvPr/>
        </p:nvSpPr>
        <p:spPr>
          <a:xfrm>
            <a:off x="1049381" y="242178"/>
            <a:ext cx="10098002" cy="769441"/>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a:ln>
                  <a:noFill/>
                </a:ln>
                <a:effectLst/>
                <a:uLnTx/>
                <a:uFillTx/>
                <a:latin typeface="Arial"/>
                <a:cs typeface="Arial"/>
              </a:rPr>
              <a:t>Anthropocene and plastic pollution</a:t>
            </a:r>
          </a:p>
        </p:txBody>
      </p:sp>
      <p:sp>
        <p:nvSpPr>
          <p:cNvPr id="6" name="TextBox 5">
            <a:extLst>
              <a:ext uri="{FF2B5EF4-FFF2-40B4-BE49-F238E27FC236}">
                <a16:creationId xmlns:a16="http://schemas.microsoft.com/office/drawing/2014/main" id="{52FD302A-71EA-4531-990C-4C082C56466A}"/>
              </a:ext>
            </a:extLst>
          </p:cNvPr>
          <p:cNvSpPr txBox="1"/>
          <p:nvPr/>
        </p:nvSpPr>
        <p:spPr>
          <a:xfrm>
            <a:off x="7435765" y="4552858"/>
            <a:ext cx="3198177" cy="338554"/>
          </a:xfrm>
          <a:prstGeom prst="rect">
            <a:avLst/>
          </a:prstGeom>
          <a:noFill/>
        </p:spPr>
        <p:txBody>
          <a:bodyPr wrap="square" lIns="91440" tIns="45720" rIns="91440" bIns="45720" rtlCol="0" anchor="t">
            <a:spAutoFit/>
          </a:bodyPr>
          <a:lstStyle/>
          <a:p>
            <a:endParaRPr lang="en-US" sz="1600" b="1">
              <a:latin typeface="Arial"/>
              <a:cs typeface="Arial"/>
            </a:endParaRPr>
          </a:p>
        </p:txBody>
      </p:sp>
      <p:pic>
        <p:nvPicPr>
          <p:cNvPr id="4" name="Picture 6">
            <a:extLst>
              <a:ext uri="{FF2B5EF4-FFF2-40B4-BE49-F238E27FC236}">
                <a16:creationId xmlns:a16="http://schemas.microsoft.com/office/drawing/2014/main" id="{DA9904AF-C7C4-4FE8-8246-D6C297F1230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781910" y="4385525"/>
            <a:ext cx="2671777" cy="2383453"/>
          </a:xfrm>
          <a:prstGeom prst="rect">
            <a:avLst/>
          </a:prstGeom>
        </p:spPr>
      </p:pic>
    </p:spTree>
    <p:extLst>
      <p:ext uri="{BB962C8B-B14F-4D97-AF65-F5344CB8AC3E}">
        <p14:creationId xmlns:p14="http://schemas.microsoft.com/office/powerpoint/2010/main" val="710800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874E0C-BE10-4D70-BE07-A5637708735A}"/>
              </a:ext>
            </a:extLst>
          </p:cNvPr>
          <p:cNvSpPr txBox="1"/>
          <p:nvPr/>
        </p:nvSpPr>
        <p:spPr>
          <a:xfrm>
            <a:off x="405549" y="1785309"/>
            <a:ext cx="11481543" cy="4154984"/>
          </a:xfrm>
          <a:prstGeom prst="rect">
            <a:avLst/>
          </a:prstGeom>
          <a:noFill/>
        </p:spPr>
        <p:txBody>
          <a:bodyPr wrap="square" lIns="91440" tIns="45720" rIns="91440" bIns="45720" anchor="t">
            <a:spAutoFit/>
          </a:bodyPr>
          <a:lstStyle/>
          <a:p>
            <a:pPr algn="l"/>
            <a:r>
              <a:rPr lang="en-GB" sz="2400" b="0" i="0">
                <a:solidFill>
                  <a:srgbClr val="000000"/>
                </a:solidFill>
                <a:effectLst/>
                <a:latin typeface="Arial"/>
                <a:cs typeface="Arial"/>
              </a:rPr>
              <a:t>To make matters more complicated, the word </a:t>
            </a:r>
            <a:r>
              <a:rPr lang="en-GB" sz="2400" b="1" i="0">
                <a:solidFill>
                  <a:srgbClr val="000000"/>
                </a:solidFill>
                <a:effectLst/>
                <a:latin typeface="Arial"/>
                <a:cs typeface="Arial"/>
              </a:rPr>
              <a:t>Anthropocene</a:t>
            </a:r>
            <a:r>
              <a:rPr lang="en-GB" sz="2400" b="0" i="0">
                <a:solidFill>
                  <a:srgbClr val="000000"/>
                </a:solidFill>
                <a:effectLst/>
                <a:latin typeface="Arial"/>
                <a:cs typeface="Arial"/>
              </a:rPr>
              <a:t> is used in a variety of cultural and scientific contexts. Researchers, conservationists, poets, philosophers, politicians and activists are all using it, and often they mean quite </a:t>
            </a:r>
            <a:r>
              <a:rPr lang="en-GB" sz="2400" b="1" i="0">
                <a:solidFill>
                  <a:srgbClr val="000000"/>
                </a:solidFill>
                <a:effectLst/>
                <a:latin typeface="Arial"/>
                <a:cs typeface="Arial"/>
              </a:rPr>
              <a:t>different things</a:t>
            </a:r>
            <a:r>
              <a:rPr lang="en-GB" sz="2400" b="0" i="0">
                <a:solidFill>
                  <a:srgbClr val="000000"/>
                </a:solidFill>
                <a:effectLst/>
                <a:latin typeface="Arial"/>
                <a:cs typeface="Arial"/>
              </a:rPr>
              <a:t>.</a:t>
            </a:r>
          </a:p>
          <a:p>
            <a:pPr algn="l"/>
            <a:endParaRPr lang="en-GB" sz="2400" b="0" i="0">
              <a:solidFill>
                <a:srgbClr val="000000"/>
              </a:solidFill>
              <a:effectLst/>
              <a:latin typeface="Arial"/>
              <a:cs typeface="Arial"/>
            </a:endParaRPr>
          </a:p>
          <a:p>
            <a:endParaRPr lang="en-GB" sz="2400">
              <a:solidFill>
                <a:srgbClr val="000000"/>
              </a:solidFill>
              <a:latin typeface="Arial"/>
              <a:cs typeface="Arial"/>
            </a:endParaRPr>
          </a:p>
          <a:p>
            <a:pPr algn="l"/>
            <a:r>
              <a:rPr lang="en-GB" sz="2400" b="0" i="0">
                <a:solidFill>
                  <a:srgbClr val="000000"/>
                </a:solidFill>
                <a:effectLst/>
                <a:latin typeface="Arial"/>
                <a:cs typeface="Arial"/>
              </a:rPr>
              <a:t>The Anthropocene is sometimes used to simply describe the time during which humans have had a </a:t>
            </a:r>
            <a:r>
              <a:rPr lang="en-GB" sz="2400" b="1" i="0">
                <a:solidFill>
                  <a:srgbClr val="000000"/>
                </a:solidFill>
                <a:effectLst/>
                <a:latin typeface="Arial"/>
                <a:cs typeface="Arial"/>
              </a:rPr>
              <a:t>substantial impact </a:t>
            </a:r>
            <a:r>
              <a:rPr lang="en-GB" sz="2400" b="0" i="0">
                <a:solidFill>
                  <a:srgbClr val="000000"/>
                </a:solidFill>
                <a:effectLst/>
                <a:latin typeface="Arial"/>
                <a:cs typeface="Arial"/>
              </a:rPr>
              <a:t>on our planet. Whether or not we are in a new geological age, we are part of a complex, global system and the evidence of our impact on it has become clear.</a:t>
            </a:r>
          </a:p>
          <a:p>
            <a:pPr algn="l"/>
            <a:endParaRPr lang="en-GB" sz="2400" b="0" i="0">
              <a:solidFill>
                <a:srgbClr val="000000"/>
              </a:solidFill>
              <a:effectLst/>
              <a:latin typeface="Arial"/>
              <a:cs typeface="Arial"/>
            </a:endParaRPr>
          </a:p>
          <a:p>
            <a:endParaRPr lang="en-GB" sz="2400" b="0" i="0">
              <a:solidFill>
                <a:srgbClr val="000000"/>
              </a:solidFill>
              <a:effectLst/>
              <a:latin typeface="Elysio-Medium"/>
            </a:endParaRPr>
          </a:p>
        </p:txBody>
      </p:sp>
      <p:sp>
        <p:nvSpPr>
          <p:cNvPr id="5" name="TextBox 4">
            <a:extLst>
              <a:ext uri="{FF2B5EF4-FFF2-40B4-BE49-F238E27FC236}">
                <a16:creationId xmlns:a16="http://schemas.microsoft.com/office/drawing/2014/main" id="{40C91163-ED09-4290-AA85-390067FE9DD3}"/>
              </a:ext>
            </a:extLst>
          </p:cNvPr>
          <p:cNvSpPr txBox="1"/>
          <p:nvPr/>
        </p:nvSpPr>
        <p:spPr>
          <a:xfrm>
            <a:off x="989849" y="292274"/>
            <a:ext cx="10228971" cy="769441"/>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a:ln>
                  <a:noFill/>
                </a:ln>
                <a:effectLst/>
                <a:uLnTx/>
                <a:uFillTx/>
                <a:latin typeface="Arial"/>
                <a:cs typeface="Aharoni"/>
              </a:rPr>
              <a:t>The scale of human impact on Earth</a:t>
            </a:r>
          </a:p>
        </p:txBody>
      </p:sp>
    </p:spTree>
    <p:extLst>
      <p:ext uri="{BB962C8B-B14F-4D97-AF65-F5344CB8AC3E}">
        <p14:creationId xmlns:p14="http://schemas.microsoft.com/office/powerpoint/2010/main" val="3318535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874E0C-BE10-4D70-BE07-A5637708735A}"/>
              </a:ext>
            </a:extLst>
          </p:cNvPr>
          <p:cNvSpPr txBox="1"/>
          <p:nvPr/>
        </p:nvSpPr>
        <p:spPr>
          <a:xfrm>
            <a:off x="463058" y="1397120"/>
            <a:ext cx="11251506" cy="2677656"/>
          </a:xfrm>
          <a:prstGeom prst="rect">
            <a:avLst/>
          </a:prstGeom>
          <a:noFill/>
        </p:spPr>
        <p:txBody>
          <a:bodyPr wrap="square" lIns="91440" tIns="45720" rIns="91440" bIns="45720" anchor="t">
            <a:spAutoFit/>
          </a:bodyPr>
          <a:lstStyle/>
          <a:p>
            <a:r>
              <a:rPr lang="en-GB" sz="2400" b="0" i="0">
                <a:solidFill>
                  <a:srgbClr val="000000"/>
                </a:solidFill>
                <a:effectLst/>
                <a:latin typeface="Arial"/>
                <a:cs typeface="Arial"/>
              </a:rPr>
              <a:t>Some people think of this human impact largely with regard to climate change - the warming of our atmosphere, air and oceans caused by using fossil fuels. But the age of humans is about </a:t>
            </a:r>
            <a:r>
              <a:rPr lang="en-GB" sz="2400" b="1" i="0">
                <a:solidFill>
                  <a:srgbClr val="000000"/>
                </a:solidFill>
                <a:effectLst/>
                <a:latin typeface="Arial"/>
                <a:cs typeface="Arial"/>
              </a:rPr>
              <a:t>more than just climate change</a:t>
            </a:r>
            <a:r>
              <a:rPr lang="en-GB" sz="2400" b="0" i="0">
                <a:solidFill>
                  <a:srgbClr val="000000"/>
                </a:solidFill>
                <a:effectLst/>
                <a:latin typeface="Arial"/>
                <a:cs typeface="Arial"/>
              </a:rPr>
              <a:t>.</a:t>
            </a:r>
            <a:r>
              <a:rPr lang="en-GB" sz="2400">
                <a:solidFill>
                  <a:srgbClr val="000000"/>
                </a:solidFill>
                <a:latin typeface="Arial"/>
                <a:cs typeface="Arial"/>
              </a:rPr>
              <a:t> </a:t>
            </a:r>
            <a:r>
              <a:rPr lang="en-GB" sz="2400" b="0" i="0">
                <a:solidFill>
                  <a:srgbClr val="000000"/>
                </a:solidFill>
                <a:effectLst/>
                <a:latin typeface="Arial"/>
                <a:cs typeface="Arial"/>
              </a:rPr>
              <a:t>Our </a:t>
            </a:r>
            <a:r>
              <a:rPr lang="en-GB" sz="2400" b="1" i="0">
                <a:solidFill>
                  <a:srgbClr val="000000"/>
                </a:solidFill>
                <a:effectLst/>
                <a:latin typeface="Arial"/>
                <a:cs typeface="Arial"/>
              </a:rPr>
              <a:t>awareness</a:t>
            </a:r>
            <a:r>
              <a:rPr lang="en-GB" sz="2400" b="0" i="0">
                <a:solidFill>
                  <a:srgbClr val="000000"/>
                </a:solidFill>
                <a:effectLst/>
                <a:latin typeface="Arial"/>
                <a:cs typeface="Arial"/>
              </a:rPr>
              <a:t> of both the current state of the planet and the </a:t>
            </a:r>
            <a:r>
              <a:rPr lang="en-GB" sz="2400" b="1" i="0">
                <a:solidFill>
                  <a:srgbClr val="000000"/>
                </a:solidFill>
                <a:effectLst/>
                <a:latin typeface="Arial"/>
                <a:cs typeface="Arial"/>
              </a:rPr>
              <a:t>effects of our actions</a:t>
            </a:r>
            <a:r>
              <a:rPr lang="en-GB" sz="2400" b="0" i="0">
                <a:solidFill>
                  <a:srgbClr val="000000"/>
                </a:solidFill>
                <a:effectLst/>
                <a:latin typeface="Arial"/>
                <a:cs typeface="Arial"/>
              </a:rPr>
              <a:t> is a key factor in the Anthropocene.</a:t>
            </a:r>
            <a:br>
              <a:rPr lang="en-GB" sz="2400" b="0" i="0">
                <a:solidFill>
                  <a:srgbClr val="000000"/>
                </a:solidFill>
                <a:effectLst/>
                <a:latin typeface="Elysio-Medium"/>
              </a:rPr>
            </a:br>
            <a:endParaRPr lang="en-GB" sz="2400" b="0" i="0">
              <a:solidFill>
                <a:srgbClr val="000000"/>
              </a:solidFill>
              <a:effectLst/>
              <a:latin typeface="Elysio-Medium"/>
            </a:endParaRPr>
          </a:p>
          <a:p>
            <a:pPr algn="l"/>
            <a:endParaRPr lang="en-GB" sz="2400" b="0" i="0">
              <a:solidFill>
                <a:srgbClr val="000000"/>
              </a:solidFill>
              <a:effectLst/>
              <a:latin typeface="Elysio-Medium"/>
            </a:endParaRPr>
          </a:p>
        </p:txBody>
      </p:sp>
      <p:sp>
        <p:nvSpPr>
          <p:cNvPr id="5" name="TextBox 4">
            <a:extLst>
              <a:ext uri="{FF2B5EF4-FFF2-40B4-BE49-F238E27FC236}">
                <a16:creationId xmlns:a16="http://schemas.microsoft.com/office/drawing/2014/main" id="{40C91163-ED09-4290-AA85-390067FE9DD3}"/>
              </a:ext>
            </a:extLst>
          </p:cNvPr>
          <p:cNvSpPr txBox="1"/>
          <p:nvPr/>
        </p:nvSpPr>
        <p:spPr>
          <a:xfrm>
            <a:off x="989849" y="263519"/>
            <a:ext cx="10228971" cy="769441"/>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a:ln>
                  <a:noFill/>
                </a:ln>
                <a:effectLst/>
                <a:uLnTx/>
                <a:uFillTx/>
                <a:latin typeface="Arial"/>
                <a:cs typeface="Aharoni"/>
              </a:rPr>
              <a:t>The scale of human impact on Earth</a:t>
            </a:r>
          </a:p>
        </p:txBody>
      </p:sp>
      <p:pic>
        <p:nvPicPr>
          <p:cNvPr id="2" name="Picture 3" descr="A picture containing handwear, sky, plant, outdoor&#10;&#10;Description automatically generated">
            <a:extLst>
              <a:ext uri="{FF2B5EF4-FFF2-40B4-BE49-F238E27FC236}">
                <a16:creationId xmlns:a16="http://schemas.microsoft.com/office/drawing/2014/main" id="{DAFA666E-B0DF-3D90-FBF1-C581C401140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19267" y="3649916"/>
            <a:ext cx="4367840" cy="2908095"/>
          </a:xfrm>
          <a:prstGeom prst="rect">
            <a:avLst/>
          </a:prstGeom>
        </p:spPr>
      </p:pic>
    </p:spTree>
    <p:extLst>
      <p:ext uri="{BB962C8B-B14F-4D97-AF65-F5344CB8AC3E}">
        <p14:creationId xmlns:p14="http://schemas.microsoft.com/office/powerpoint/2010/main" val="3145742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874E0C-BE10-4D70-BE07-A5637708735A}"/>
              </a:ext>
            </a:extLst>
          </p:cNvPr>
          <p:cNvSpPr txBox="1"/>
          <p:nvPr/>
        </p:nvSpPr>
        <p:spPr>
          <a:xfrm>
            <a:off x="422397" y="1588294"/>
            <a:ext cx="11380903" cy="3785652"/>
          </a:xfrm>
          <a:prstGeom prst="rect">
            <a:avLst/>
          </a:prstGeom>
          <a:noFill/>
        </p:spPr>
        <p:txBody>
          <a:bodyPr wrap="square" lIns="91440" tIns="45720" rIns="91440" bIns="45720" anchor="t">
            <a:spAutoFit/>
          </a:bodyPr>
          <a:lstStyle/>
          <a:p>
            <a:pPr algn="l"/>
            <a:r>
              <a:rPr lang="en-GB" sz="2400" b="0" i="0" dirty="0">
                <a:effectLst/>
                <a:latin typeface="Arial"/>
                <a:cs typeface="Arial"/>
              </a:rPr>
              <a:t>Although there have been mass </a:t>
            </a:r>
            <a:r>
              <a:rPr lang="en-GB" sz="2400" b="1" i="0" dirty="0">
                <a:effectLst/>
                <a:latin typeface="Arial"/>
                <a:cs typeface="Arial"/>
              </a:rPr>
              <a:t>extinction events </a:t>
            </a:r>
            <a:r>
              <a:rPr lang="en-GB" sz="2400" b="0" i="0" dirty="0">
                <a:effectLst/>
                <a:latin typeface="Arial"/>
                <a:cs typeface="Arial"/>
              </a:rPr>
              <a:t>in Earth's history where vast swathes of life have been wiped out, until now they have all been triggered by natural causes like asteroids and volcanic eruptions. This is the first time a single species has caused such </a:t>
            </a:r>
            <a:r>
              <a:rPr lang="en-GB" sz="2400" b="1" i="0" dirty="0">
                <a:effectLst/>
                <a:latin typeface="Arial"/>
                <a:cs typeface="Arial"/>
              </a:rPr>
              <a:t>destructive effects </a:t>
            </a:r>
            <a:r>
              <a:rPr lang="en-GB" sz="2400" b="0" i="0" dirty="0">
                <a:effectLst/>
                <a:latin typeface="Arial"/>
                <a:cs typeface="Arial"/>
              </a:rPr>
              <a:t>on the natural world and had an </a:t>
            </a:r>
            <a:r>
              <a:rPr lang="en-GB" sz="2400" b="1" i="0" dirty="0">
                <a:effectLst/>
                <a:latin typeface="Arial"/>
                <a:cs typeface="Arial"/>
              </a:rPr>
              <a:t>awareness</a:t>
            </a:r>
            <a:r>
              <a:rPr lang="en-GB" sz="2400" b="0" i="0" dirty="0">
                <a:effectLst/>
                <a:latin typeface="Arial"/>
                <a:cs typeface="Arial"/>
              </a:rPr>
              <a:t> of doing so.</a:t>
            </a:r>
          </a:p>
          <a:p>
            <a:pPr algn="l"/>
            <a:endParaRPr lang="en-GB" sz="2400" b="0" i="0">
              <a:effectLst/>
              <a:latin typeface="Arial"/>
              <a:cs typeface="Arial"/>
            </a:endParaRPr>
          </a:p>
          <a:p>
            <a:endParaRPr lang="en-GB" sz="2400" dirty="0">
              <a:latin typeface="Arial"/>
              <a:cs typeface="Arial"/>
            </a:endParaRPr>
          </a:p>
          <a:p>
            <a:pPr algn="l"/>
            <a:r>
              <a:rPr lang="en-GB" sz="2400" b="0" i="0" dirty="0">
                <a:effectLst/>
                <a:latin typeface="Arial"/>
                <a:cs typeface="Arial"/>
              </a:rPr>
              <a:t>Furthermore, this mass extinction is happening frighteningly quickly: </a:t>
            </a:r>
            <a:r>
              <a:rPr lang="en-GB" sz="2400" b="1" i="0" dirty="0">
                <a:effectLst/>
                <a:latin typeface="Arial"/>
                <a:cs typeface="Arial"/>
                <a:hlinkClick r:id="rId2">
                  <a:extLst>
                    <a:ext uri="{A12FA001-AC4F-418D-AE19-62706E023703}">
                      <ahyp:hlinkClr xmlns:ahyp="http://schemas.microsoft.com/office/drawing/2018/hyperlinkcolor" val="tx"/>
                    </a:ext>
                  </a:extLst>
                </a:hlinkClick>
              </a:rPr>
              <a:t>species are becoming extinct at a significantly faster rate than they have for millions of years before.</a:t>
            </a:r>
            <a:endParaRPr lang="en-GB" sz="2800" b="1" i="0" dirty="0">
              <a:effectLst/>
              <a:latin typeface="Arial"/>
              <a:cs typeface="Arial"/>
            </a:endParaRPr>
          </a:p>
        </p:txBody>
      </p:sp>
      <p:sp>
        <p:nvSpPr>
          <p:cNvPr id="5" name="TextBox 4">
            <a:extLst>
              <a:ext uri="{FF2B5EF4-FFF2-40B4-BE49-F238E27FC236}">
                <a16:creationId xmlns:a16="http://schemas.microsoft.com/office/drawing/2014/main" id="{40C91163-ED09-4290-AA85-390067FE9DD3}"/>
              </a:ext>
            </a:extLst>
          </p:cNvPr>
          <p:cNvSpPr txBox="1"/>
          <p:nvPr/>
        </p:nvSpPr>
        <p:spPr>
          <a:xfrm>
            <a:off x="1652676" y="335406"/>
            <a:ext cx="8927306" cy="769441"/>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a:ln>
                  <a:noFill/>
                </a:ln>
                <a:effectLst/>
                <a:uLnTx/>
                <a:uFillTx/>
                <a:latin typeface="Arial"/>
                <a:cs typeface="Aharoni"/>
              </a:rPr>
              <a:t>Anthropocene and extinction</a:t>
            </a:r>
          </a:p>
        </p:txBody>
      </p:sp>
    </p:spTree>
    <p:extLst>
      <p:ext uri="{BB962C8B-B14F-4D97-AF65-F5344CB8AC3E}">
        <p14:creationId xmlns:p14="http://schemas.microsoft.com/office/powerpoint/2010/main" val="4292453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17A2C671-3879-AD6A-FC01-26387428001B}"/>
              </a:ext>
            </a:extLst>
          </p:cNvPr>
          <p:cNvSpPr txBox="1"/>
          <p:nvPr/>
        </p:nvSpPr>
        <p:spPr>
          <a:xfrm>
            <a:off x="1672445" y="90990"/>
            <a:ext cx="8832730" cy="76944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b="1">
                <a:latin typeface="Arial"/>
                <a:cs typeface="Arial"/>
              </a:rPr>
              <a:t>Contents</a:t>
            </a:r>
            <a:endParaRPr kumimoji="0" lang="en-GB" sz="4400" b="1" i="0" u="none" strike="noStrike" kern="1200" cap="none" spc="0" normalizeH="0" baseline="0" noProof="0">
              <a:ln>
                <a:noFill/>
              </a:ln>
              <a:solidFill>
                <a:prstClr val="black"/>
              </a:solidFill>
              <a:effectLst/>
              <a:uLnTx/>
              <a:uFillTx/>
              <a:latin typeface="Arial"/>
              <a:cs typeface="Arial"/>
            </a:endParaRPr>
          </a:p>
        </p:txBody>
      </p:sp>
      <p:sp>
        <p:nvSpPr>
          <p:cNvPr id="7" name="TextBox 1">
            <a:extLst>
              <a:ext uri="{FF2B5EF4-FFF2-40B4-BE49-F238E27FC236}">
                <a16:creationId xmlns:a16="http://schemas.microsoft.com/office/drawing/2014/main" id="{4EF2A4ED-AEC2-747A-34C0-C3283971FCA9}"/>
              </a:ext>
            </a:extLst>
          </p:cNvPr>
          <p:cNvSpPr txBox="1"/>
          <p:nvPr/>
        </p:nvSpPr>
        <p:spPr>
          <a:xfrm>
            <a:off x="1915169" y="866256"/>
            <a:ext cx="8347281" cy="6324808"/>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300" b="1" dirty="0">
                <a:latin typeface="Arial"/>
                <a:ea typeface="+mn-lt"/>
                <a:cs typeface="Arial"/>
                <a:hlinkClick r:id="rId3" action="ppaction://hlinksldjump"/>
              </a:rPr>
              <a:t>Slides 3, 4 &amp; 5: </a:t>
            </a:r>
            <a:r>
              <a:rPr lang="en-GB" sz="1300" dirty="0">
                <a:latin typeface="Arial"/>
                <a:ea typeface="+mn-lt"/>
                <a:cs typeface="+mn-lt"/>
              </a:rPr>
              <a:t>Introduction to the Anthropocene </a:t>
            </a:r>
            <a:endParaRPr lang="en-US" sz="1300" dirty="0">
              <a:latin typeface="Arial"/>
              <a:cs typeface="Arial"/>
            </a:endParaRPr>
          </a:p>
          <a:p>
            <a:pPr algn="ctr"/>
            <a:endParaRPr lang="en-GB" sz="1300" dirty="0">
              <a:latin typeface="Arial"/>
              <a:ea typeface="+mn-lt"/>
              <a:cs typeface="Arial"/>
            </a:endParaRPr>
          </a:p>
          <a:p>
            <a:pPr algn="ctr"/>
            <a:r>
              <a:rPr lang="en-GB" sz="1300" b="1" dirty="0">
                <a:latin typeface="Arial"/>
                <a:ea typeface="+mn-lt"/>
                <a:cs typeface="Arial"/>
                <a:hlinkClick r:id="rId4" action="ppaction://hlinksldjump"/>
              </a:rPr>
              <a:t>Slide 6:</a:t>
            </a:r>
            <a:r>
              <a:rPr lang="en-GB" sz="1300" dirty="0">
                <a:latin typeface="Arial"/>
                <a:ea typeface="+mn-lt"/>
                <a:cs typeface="Arial"/>
                <a:hlinkClick r:id="rId4" action="ppaction://hlinksldjump"/>
              </a:rPr>
              <a:t> </a:t>
            </a:r>
            <a:r>
              <a:rPr lang="en-US" sz="1300" dirty="0">
                <a:latin typeface="Arial"/>
                <a:ea typeface="+mn-lt"/>
                <a:cs typeface="Arial"/>
              </a:rPr>
              <a:t>People and the planet: Wildlife Photographer of the Year video</a:t>
            </a:r>
            <a:endParaRPr lang="en-US" sz="1300" dirty="0">
              <a:latin typeface="Arial"/>
              <a:cs typeface="Arial"/>
            </a:endParaRPr>
          </a:p>
          <a:p>
            <a:pPr algn="ctr"/>
            <a:endParaRPr lang="en-GB" sz="1300" dirty="0">
              <a:latin typeface="Arial"/>
              <a:ea typeface="+mn-lt"/>
              <a:cs typeface="Arial"/>
            </a:endParaRPr>
          </a:p>
          <a:p>
            <a:pPr algn="ctr"/>
            <a:r>
              <a:rPr lang="en-GB" sz="1300" b="1" dirty="0">
                <a:latin typeface="Arial"/>
                <a:ea typeface="+mn-lt"/>
                <a:cs typeface="Arial"/>
                <a:hlinkClick r:id="rId5" action="ppaction://hlinksldjump"/>
              </a:rPr>
              <a:t>Slide 7:</a:t>
            </a:r>
            <a:r>
              <a:rPr lang="en-GB" sz="1300" dirty="0">
                <a:latin typeface="Arial"/>
                <a:ea typeface="+mn-lt"/>
                <a:cs typeface="Arial"/>
                <a:hlinkClick r:id="rId5" action="ppaction://hlinksldjump"/>
              </a:rPr>
              <a:t> </a:t>
            </a:r>
            <a:r>
              <a:rPr lang="en-US" sz="1300" dirty="0">
                <a:latin typeface="Arial"/>
                <a:ea typeface="+mn-lt"/>
                <a:cs typeface="+mn-lt"/>
              </a:rPr>
              <a:t>Plants Under Pressure video</a:t>
            </a:r>
          </a:p>
          <a:p>
            <a:pPr algn="ctr"/>
            <a:endParaRPr lang="en-GB" sz="1300" dirty="0">
              <a:latin typeface="Arial"/>
              <a:ea typeface="+mn-lt"/>
              <a:cs typeface="Arial"/>
            </a:endParaRPr>
          </a:p>
          <a:p>
            <a:pPr algn="ctr"/>
            <a:r>
              <a:rPr lang="en-GB" sz="1300" b="1" dirty="0">
                <a:latin typeface="Arial"/>
                <a:ea typeface="+mn-lt"/>
                <a:cs typeface="Arial"/>
                <a:hlinkClick r:id="rId6" action="ppaction://hlinksldjump"/>
              </a:rPr>
              <a:t>Slide 8:</a:t>
            </a:r>
            <a:r>
              <a:rPr lang="en-GB" sz="1300" dirty="0">
                <a:latin typeface="Arial"/>
                <a:ea typeface="+mn-lt"/>
                <a:cs typeface="Arial"/>
                <a:hlinkClick r:id="rId6" action="ppaction://hlinksldjump"/>
              </a:rPr>
              <a:t> </a:t>
            </a:r>
            <a:r>
              <a:rPr lang="en-US" sz="1300" dirty="0">
                <a:latin typeface="Arial"/>
                <a:ea typeface="+mn-lt"/>
                <a:cs typeface="+mn-lt"/>
              </a:rPr>
              <a:t>Our Broken Planet: Display launch video</a:t>
            </a:r>
          </a:p>
          <a:p>
            <a:pPr algn="ctr"/>
            <a:endParaRPr lang="en-GB" sz="1300" dirty="0">
              <a:latin typeface="Arial"/>
              <a:ea typeface="+mn-lt"/>
              <a:cs typeface="Arial"/>
            </a:endParaRPr>
          </a:p>
          <a:p>
            <a:pPr algn="ctr"/>
            <a:r>
              <a:rPr lang="en-GB" sz="1300" b="1" dirty="0">
                <a:latin typeface="Arial"/>
                <a:ea typeface="+mn-lt"/>
                <a:cs typeface="Arial"/>
                <a:hlinkClick r:id="rId7" action="ppaction://hlinksldjump"/>
              </a:rPr>
              <a:t>Slides 9 &amp; 10: </a:t>
            </a:r>
            <a:r>
              <a:rPr lang="en-GB" sz="1300" dirty="0">
                <a:latin typeface="Arial"/>
                <a:ea typeface="+mn-lt"/>
                <a:cs typeface="+mn-lt"/>
              </a:rPr>
              <a:t>The Holocene Epoch and the Ice Age</a:t>
            </a:r>
            <a:endParaRPr lang="en-US" sz="1300" dirty="0">
              <a:latin typeface="Arial"/>
              <a:cs typeface="Arial"/>
            </a:endParaRPr>
          </a:p>
          <a:p>
            <a:pPr algn="ctr"/>
            <a:endParaRPr lang="en-GB" sz="1300" dirty="0">
              <a:latin typeface="Arial"/>
              <a:ea typeface="+mn-lt"/>
              <a:cs typeface="Arial"/>
            </a:endParaRPr>
          </a:p>
          <a:p>
            <a:pPr algn="ctr"/>
            <a:r>
              <a:rPr lang="en-GB" sz="1300" b="1" dirty="0">
                <a:latin typeface="Arial"/>
                <a:ea typeface="+mn-lt"/>
                <a:cs typeface="Arial"/>
                <a:hlinkClick r:id="rId8" action="ppaction://hlinksldjump"/>
              </a:rPr>
              <a:t>Slide 11: </a:t>
            </a:r>
            <a:r>
              <a:rPr lang="en-GB" sz="1300" dirty="0">
                <a:latin typeface="Arial"/>
                <a:ea typeface="+mn-lt"/>
                <a:cs typeface="+mn-lt"/>
              </a:rPr>
              <a:t>How has Earth changed during our current epoch?</a:t>
            </a:r>
          </a:p>
          <a:p>
            <a:pPr algn="ctr"/>
            <a:endParaRPr lang="en-GB" sz="1300" dirty="0">
              <a:latin typeface="Arial"/>
              <a:ea typeface="+mn-lt"/>
              <a:cs typeface="Arial"/>
            </a:endParaRPr>
          </a:p>
          <a:p>
            <a:pPr algn="ctr"/>
            <a:r>
              <a:rPr lang="en-GB" sz="1300" b="1" dirty="0">
                <a:latin typeface="Arial"/>
                <a:ea typeface="+mn-lt"/>
                <a:cs typeface="Arial"/>
                <a:hlinkClick r:id="rId9" action="ppaction://hlinksldjump"/>
              </a:rPr>
              <a:t>Slides 12 &amp; 13: </a:t>
            </a:r>
            <a:r>
              <a:rPr lang="en-US" sz="1300" dirty="0">
                <a:latin typeface="Arial"/>
                <a:ea typeface="+mn-lt"/>
                <a:cs typeface="+mn-lt"/>
              </a:rPr>
              <a:t>Signs of the Anthropocene</a:t>
            </a:r>
            <a:endParaRPr lang="en-GB" sz="1300" dirty="0">
              <a:latin typeface="Arial"/>
              <a:cs typeface="Arial"/>
            </a:endParaRPr>
          </a:p>
          <a:p>
            <a:pPr algn="ctr"/>
            <a:endParaRPr lang="en-GB" sz="1300" dirty="0">
              <a:latin typeface="Arial"/>
              <a:ea typeface="+mn-lt"/>
              <a:cs typeface="Arial"/>
            </a:endParaRPr>
          </a:p>
          <a:p>
            <a:pPr algn="ctr"/>
            <a:r>
              <a:rPr lang="en-GB" sz="1300" b="1" dirty="0">
                <a:latin typeface="Arial"/>
                <a:ea typeface="+mn-lt"/>
                <a:cs typeface="Arial"/>
                <a:hlinkClick r:id="rId10" action="ppaction://hlinksldjump"/>
              </a:rPr>
              <a:t>Slides 14 &amp; 15:</a:t>
            </a:r>
            <a:r>
              <a:rPr lang="en-GB" sz="1300" b="1" dirty="0">
                <a:latin typeface="Arial"/>
                <a:ea typeface="+mn-lt"/>
                <a:cs typeface="Arial"/>
              </a:rPr>
              <a:t> </a:t>
            </a:r>
            <a:r>
              <a:rPr lang="en-GB" sz="1300" dirty="0">
                <a:latin typeface="Arial"/>
                <a:ea typeface="+mn-lt"/>
                <a:cs typeface="+mn-lt"/>
              </a:rPr>
              <a:t>Anthropocene and the Industrial Revolution</a:t>
            </a:r>
            <a:endParaRPr lang="en-US" sz="1300" dirty="0">
              <a:latin typeface="Arial"/>
              <a:ea typeface="+mn-lt"/>
              <a:cs typeface="Calibri"/>
            </a:endParaRPr>
          </a:p>
          <a:p>
            <a:pPr algn="ctr"/>
            <a:endParaRPr lang="en-GB" sz="1300" dirty="0">
              <a:latin typeface="Arial"/>
              <a:ea typeface="+mn-lt"/>
              <a:cs typeface="Arial"/>
            </a:endParaRPr>
          </a:p>
          <a:p>
            <a:pPr algn="ctr"/>
            <a:r>
              <a:rPr lang="en-GB" sz="1300" b="1" dirty="0">
                <a:latin typeface="Arial"/>
                <a:ea typeface="+mn-lt"/>
                <a:cs typeface="Arial"/>
                <a:hlinkClick r:id="rId11" action="ppaction://hlinksldjump"/>
              </a:rPr>
              <a:t>Slide 16: </a:t>
            </a:r>
            <a:r>
              <a:rPr lang="en-GB" sz="1300" dirty="0">
                <a:latin typeface="Arial"/>
                <a:ea typeface="+mn-lt"/>
                <a:cs typeface="+mn-lt"/>
              </a:rPr>
              <a:t>Anthropocene and plastic pollution</a:t>
            </a:r>
            <a:endParaRPr lang="en-US" sz="1300" dirty="0">
              <a:latin typeface="Arial"/>
              <a:cs typeface="Calibri"/>
            </a:endParaRPr>
          </a:p>
          <a:p>
            <a:pPr algn="ctr"/>
            <a:endParaRPr lang="en-GB" sz="1300" dirty="0">
              <a:latin typeface="Arial"/>
              <a:ea typeface="+mn-lt"/>
              <a:cs typeface="Arial"/>
            </a:endParaRPr>
          </a:p>
          <a:p>
            <a:pPr algn="ctr"/>
            <a:r>
              <a:rPr lang="en-GB" sz="1300" b="1" dirty="0">
                <a:latin typeface="Arial"/>
                <a:ea typeface="+mn-lt"/>
                <a:cs typeface="Arial"/>
                <a:hlinkClick r:id="rId12" action="ppaction://hlinksldjump"/>
              </a:rPr>
              <a:t>Slides 17 &amp; 18:</a:t>
            </a:r>
            <a:r>
              <a:rPr lang="en-GB" sz="1300" dirty="0">
                <a:latin typeface="Arial"/>
                <a:ea typeface="+mn-lt"/>
                <a:cs typeface="Arial"/>
              </a:rPr>
              <a:t> </a:t>
            </a:r>
            <a:r>
              <a:rPr lang="en-GB" sz="1300" dirty="0">
                <a:latin typeface="Arial"/>
                <a:ea typeface="+mn-lt"/>
                <a:cs typeface="+mn-lt"/>
              </a:rPr>
              <a:t>The scale of human impact on Earth</a:t>
            </a:r>
            <a:endParaRPr lang="en-US" sz="1300" dirty="0">
              <a:latin typeface="Arial"/>
              <a:ea typeface="+mn-lt"/>
              <a:cs typeface="+mn-lt"/>
            </a:endParaRPr>
          </a:p>
          <a:p>
            <a:pPr algn="ctr"/>
            <a:endParaRPr lang="en-US" sz="1300" b="1" dirty="0">
              <a:latin typeface="Arial"/>
              <a:cs typeface="Calibri"/>
            </a:endParaRPr>
          </a:p>
          <a:p>
            <a:pPr algn="ctr"/>
            <a:r>
              <a:rPr lang="en-US" sz="1300" b="1" dirty="0">
                <a:latin typeface="Arial"/>
                <a:cs typeface="Calibri"/>
                <a:hlinkClick r:id="rId13" action="ppaction://hlinksldjump"/>
              </a:rPr>
              <a:t>Slide 19: </a:t>
            </a:r>
            <a:r>
              <a:rPr lang="en-US" sz="1300" dirty="0">
                <a:latin typeface="Arial"/>
                <a:cs typeface="Calibri"/>
              </a:rPr>
              <a:t>Anthropocene</a:t>
            </a:r>
            <a:r>
              <a:rPr lang="en-US" sz="1300" dirty="0">
                <a:latin typeface="Arial"/>
                <a:ea typeface="+mn-lt"/>
                <a:cs typeface="+mn-lt"/>
              </a:rPr>
              <a:t> and extinction</a:t>
            </a:r>
            <a:r>
              <a:rPr lang="en-US" sz="1300" dirty="0">
                <a:latin typeface="Arial"/>
                <a:cs typeface="Calibri"/>
              </a:rPr>
              <a:t> </a:t>
            </a:r>
            <a:endParaRPr lang="en-US" sz="1300" dirty="0">
              <a:latin typeface="Arial"/>
              <a:ea typeface="+mn-lt"/>
              <a:cs typeface="+mn-lt"/>
            </a:endParaRPr>
          </a:p>
          <a:p>
            <a:pPr algn="ctr"/>
            <a:endParaRPr lang="en-US" sz="1300" dirty="0">
              <a:latin typeface="Arial"/>
              <a:cs typeface="Calibri"/>
            </a:endParaRPr>
          </a:p>
          <a:p>
            <a:pPr algn="ctr"/>
            <a:r>
              <a:rPr lang="en-US" sz="1300" b="1" dirty="0">
                <a:latin typeface="Arial"/>
                <a:cs typeface="Calibri"/>
                <a:hlinkClick r:id="rId14" action="ppaction://hlinksldjump"/>
              </a:rPr>
              <a:t>Slide 20: </a:t>
            </a:r>
            <a:r>
              <a:rPr lang="en-US" sz="1300" dirty="0">
                <a:latin typeface="Arial"/>
                <a:ea typeface="+mn-lt"/>
                <a:cs typeface="+mn-lt"/>
              </a:rPr>
              <a:t>Animals in the Anthropocene: Hidden Animals video</a:t>
            </a:r>
          </a:p>
          <a:p>
            <a:pPr algn="ctr"/>
            <a:endParaRPr lang="en-US" sz="1300" dirty="0">
              <a:latin typeface="Arial"/>
              <a:cs typeface="Calibri"/>
            </a:endParaRPr>
          </a:p>
          <a:p>
            <a:pPr algn="ctr"/>
            <a:r>
              <a:rPr lang="en-US" sz="1300" b="1" dirty="0">
                <a:latin typeface="Arial"/>
                <a:cs typeface="Calibri"/>
                <a:hlinkClick r:id="rId15" action="ppaction://hlinksldjump"/>
              </a:rPr>
              <a:t>Slides 21 &amp; 22:</a:t>
            </a:r>
            <a:r>
              <a:rPr lang="en-US" sz="1300" dirty="0">
                <a:latin typeface="Arial"/>
                <a:cs typeface="Calibri"/>
                <a:hlinkClick r:id="rId15" action="ppaction://hlinksldjump"/>
              </a:rPr>
              <a:t> </a:t>
            </a:r>
            <a:r>
              <a:rPr lang="en-US" sz="1300" dirty="0">
                <a:latin typeface="Arial"/>
                <a:ea typeface="+mn-lt"/>
                <a:cs typeface="+mn-lt"/>
              </a:rPr>
              <a:t>The Museum view</a:t>
            </a:r>
          </a:p>
          <a:p>
            <a:pPr algn="ctr"/>
            <a:endParaRPr lang="en-US" sz="1300" dirty="0">
              <a:latin typeface="Arial"/>
              <a:ea typeface="Calibri"/>
              <a:cs typeface="Calibri"/>
            </a:endParaRPr>
          </a:p>
          <a:p>
            <a:pPr algn="ctr"/>
            <a:r>
              <a:rPr lang="en-US" sz="1300" b="1" dirty="0">
                <a:latin typeface="Arial"/>
                <a:ea typeface="Calibri"/>
                <a:cs typeface="Calibri"/>
                <a:hlinkClick r:id="rId16" action="ppaction://hlinksldjump"/>
              </a:rPr>
              <a:t>Slide 23:</a:t>
            </a:r>
            <a:r>
              <a:rPr lang="en-US" sz="1300" b="1" dirty="0">
                <a:latin typeface="Arial"/>
                <a:ea typeface="+mn-lt"/>
                <a:cs typeface="+mn-lt"/>
                <a:hlinkClick r:id="rId16" action="ppaction://hlinksldjump"/>
              </a:rPr>
              <a:t> </a:t>
            </a:r>
            <a:r>
              <a:rPr lang="en-US" sz="1300" dirty="0">
                <a:latin typeface="Arial"/>
                <a:ea typeface="+mn-lt"/>
                <a:cs typeface="+mn-lt"/>
              </a:rPr>
              <a:t>Is there hope for our planet's future?</a:t>
            </a:r>
          </a:p>
          <a:p>
            <a:pPr algn="ctr"/>
            <a:endParaRPr lang="en-US" sz="1300" dirty="0">
              <a:latin typeface="Arial"/>
              <a:ea typeface="Calibri"/>
              <a:cs typeface="Calibri"/>
            </a:endParaRPr>
          </a:p>
          <a:p>
            <a:pPr algn="ctr"/>
            <a:r>
              <a:rPr lang="en-US" sz="1300" b="1" dirty="0">
                <a:latin typeface="Arial"/>
                <a:ea typeface="+mn-lt"/>
                <a:cs typeface="+mn-lt"/>
                <a:hlinkClick r:id="rId17" action="ppaction://hlinksldjump"/>
              </a:rPr>
              <a:t>Slide 24:</a:t>
            </a:r>
            <a:r>
              <a:rPr lang="en-US" sz="1300" dirty="0">
                <a:latin typeface="Arial"/>
                <a:ea typeface="+mn-lt"/>
                <a:cs typeface="+mn-lt"/>
                <a:hlinkClick r:id="rId17" action="ppaction://hlinksldjump"/>
              </a:rPr>
              <a:t> </a:t>
            </a:r>
            <a:r>
              <a:rPr lang="en-US" sz="1300" dirty="0">
                <a:latin typeface="Arial"/>
                <a:ea typeface="+mn-lt"/>
                <a:cs typeface="+mn-lt"/>
              </a:rPr>
              <a:t>Useful links</a:t>
            </a:r>
            <a:endParaRPr lang="en-US" sz="1300" dirty="0">
              <a:latin typeface="Arial"/>
              <a:cs typeface="Arial"/>
            </a:endParaRPr>
          </a:p>
          <a:p>
            <a:pPr algn="ctr"/>
            <a:endParaRPr lang="en-US" sz="1400" dirty="0">
              <a:latin typeface="Arial"/>
              <a:ea typeface="Calibri"/>
              <a:cs typeface="Calibri"/>
            </a:endParaRPr>
          </a:p>
          <a:p>
            <a:pPr algn="ctr"/>
            <a:endParaRPr lang="en-US" sz="1400" dirty="0">
              <a:latin typeface="Arial"/>
              <a:ea typeface="Calibri"/>
              <a:cs typeface="Calibri"/>
            </a:endParaRPr>
          </a:p>
        </p:txBody>
      </p:sp>
      <p:pic>
        <p:nvPicPr>
          <p:cNvPr id="4" name="Picture 3" descr="A picture containing graphical user interface&#10;&#10;Description automatically generated">
            <a:extLst>
              <a:ext uri="{FF2B5EF4-FFF2-40B4-BE49-F238E27FC236}">
                <a16:creationId xmlns:a16="http://schemas.microsoft.com/office/drawing/2014/main" id="{3B4837F7-5903-E6A9-EC08-B2BE76108895}"/>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6437" y="-9159"/>
            <a:ext cx="1551254" cy="3453441"/>
          </a:xfrm>
          <a:prstGeom prst="rect">
            <a:avLst/>
          </a:prstGeom>
        </p:spPr>
      </p:pic>
      <p:pic>
        <p:nvPicPr>
          <p:cNvPr id="5" name="Picture 3" descr="A picture containing graphical user interface&#10;&#10;Description automatically generated">
            <a:extLst>
              <a:ext uri="{FF2B5EF4-FFF2-40B4-BE49-F238E27FC236}">
                <a16:creationId xmlns:a16="http://schemas.microsoft.com/office/drawing/2014/main" id="{6FAD6F40-BA0D-2728-1445-D19FB0F55844}"/>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6438" y="3398276"/>
            <a:ext cx="1551254" cy="3453441"/>
          </a:xfrm>
          <a:prstGeom prst="rect">
            <a:avLst/>
          </a:prstGeom>
        </p:spPr>
      </p:pic>
      <p:pic>
        <p:nvPicPr>
          <p:cNvPr id="12" name="Picture 3" descr="A picture containing graphical user interface&#10;&#10;Description automatically generated">
            <a:extLst>
              <a:ext uri="{FF2B5EF4-FFF2-40B4-BE49-F238E27FC236}">
                <a16:creationId xmlns:a16="http://schemas.microsoft.com/office/drawing/2014/main" id="{E3EF7BB4-CA0A-593E-039E-81B99BBCDE33}"/>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0647185" y="-23004"/>
            <a:ext cx="1551254" cy="3453441"/>
          </a:xfrm>
          <a:prstGeom prst="rect">
            <a:avLst/>
          </a:prstGeom>
        </p:spPr>
      </p:pic>
      <p:pic>
        <p:nvPicPr>
          <p:cNvPr id="14" name="Picture 3" descr="A picture containing graphical user interface&#10;&#10;Description automatically generated">
            <a:extLst>
              <a:ext uri="{FF2B5EF4-FFF2-40B4-BE49-F238E27FC236}">
                <a16:creationId xmlns:a16="http://schemas.microsoft.com/office/drawing/2014/main" id="{F246BCD4-CF47-6935-B65A-B668C4BDB155}"/>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0647185" y="3398806"/>
            <a:ext cx="1551254" cy="3453441"/>
          </a:xfrm>
          <a:prstGeom prst="rect">
            <a:avLst/>
          </a:prstGeom>
        </p:spPr>
      </p:pic>
    </p:spTree>
    <p:extLst>
      <p:ext uri="{BB962C8B-B14F-4D97-AF65-F5344CB8AC3E}">
        <p14:creationId xmlns:p14="http://schemas.microsoft.com/office/powerpoint/2010/main" val="4205967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C2A10E-9597-45F6-886D-07058E35FB84}"/>
              </a:ext>
            </a:extLst>
          </p:cNvPr>
          <p:cNvSpPr txBox="1"/>
          <p:nvPr/>
        </p:nvSpPr>
        <p:spPr>
          <a:xfrm>
            <a:off x="756250" y="5472022"/>
            <a:ext cx="1067950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a:latin typeface="Arial"/>
                <a:cs typeface="Arial"/>
              </a:rPr>
              <a:t>Animals in the Anthropocene</a:t>
            </a:r>
            <a:r>
              <a:rPr lang="en-US" sz="2800" b="1">
                <a:latin typeface="Arial"/>
                <a:ea typeface="+mn-lt"/>
                <a:cs typeface="+mn-lt"/>
              </a:rPr>
              <a:t>: Hidden Animals</a:t>
            </a:r>
            <a:r>
              <a:rPr lang="en-US" sz="2800">
                <a:latin typeface="Arial"/>
                <a:ea typeface="+mn-lt"/>
                <a:cs typeface="+mn-lt"/>
              </a:rPr>
              <a:t> video link:</a:t>
            </a:r>
            <a:endParaRPr lang="en-US" sz="2800">
              <a:latin typeface="Arial"/>
              <a:cs typeface="Arial"/>
            </a:endParaRPr>
          </a:p>
          <a:p>
            <a:pPr algn="ctr"/>
            <a:r>
              <a:rPr lang="en-US" sz="2800">
                <a:latin typeface="Arial"/>
                <a:ea typeface="+mn-lt"/>
                <a:cs typeface="+mn-lt"/>
                <a:hlinkClick r:id="rId3"/>
              </a:rPr>
              <a:t>https://www.youtube.com/watch?v=_xXwvcD5RdM</a:t>
            </a:r>
            <a:r>
              <a:rPr lang="en-US" sz="3200">
                <a:latin typeface="Arial"/>
                <a:ea typeface="+mn-lt"/>
                <a:cs typeface="+mn-lt"/>
              </a:rPr>
              <a:t> </a:t>
            </a:r>
            <a:endParaRPr lang="en-US">
              <a:latin typeface="Arial"/>
            </a:endParaRPr>
          </a:p>
        </p:txBody>
      </p:sp>
      <p:pic>
        <p:nvPicPr>
          <p:cNvPr id="4" name="Picture 4">
            <a:extLst>
              <a:ext uri="{FF2B5EF4-FFF2-40B4-BE49-F238E27FC236}">
                <a16:creationId xmlns:a16="http://schemas.microsoft.com/office/drawing/2014/main" id="{7EB898F2-7C57-DB8C-E116-8FD7429FD8E8}"/>
              </a:ext>
            </a:extLst>
          </p:cNvPr>
          <p:cNvPicPr>
            <a:picLocks noChangeAspect="1"/>
          </p:cNvPicPr>
          <p:nvPr/>
        </p:nvPicPr>
        <p:blipFill>
          <a:blip r:embed="rId4"/>
          <a:stretch>
            <a:fillRect/>
          </a:stretch>
        </p:blipFill>
        <p:spPr>
          <a:xfrm>
            <a:off x="1777042" y="1004536"/>
            <a:ext cx="8652293" cy="3943156"/>
          </a:xfrm>
          <a:prstGeom prst="rect">
            <a:avLst/>
          </a:prstGeom>
        </p:spPr>
      </p:pic>
    </p:spTree>
    <p:extLst>
      <p:ext uri="{BB962C8B-B14F-4D97-AF65-F5344CB8AC3E}">
        <p14:creationId xmlns:p14="http://schemas.microsoft.com/office/powerpoint/2010/main" val="815650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874E0C-BE10-4D70-BE07-A5637708735A}"/>
              </a:ext>
            </a:extLst>
          </p:cNvPr>
          <p:cNvSpPr txBox="1"/>
          <p:nvPr/>
        </p:nvSpPr>
        <p:spPr>
          <a:xfrm>
            <a:off x="362416" y="1123951"/>
            <a:ext cx="11481544" cy="3046988"/>
          </a:xfrm>
          <a:prstGeom prst="rect">
            <a:avLst/>
          </a:prstGeom>
          <a:noFill/>
        </p:spPr>
        <p:txBody>
          <a:bodyPr wrap="square" lIns="91440" tIns="45720" rIns="91440" bIns="45720" anchor="t">
            <a:spAutoFit/>
          </a:bodyPr>
          <a:lstStyle/>
          <a:p>
            <a:pPr>
              <a:defRPr/>
            </a:pPr>
            <a:r>
              <a:rPr kumimoji="0" lang="en-GB" sz="2400" b="0" i="0" u="none" strike="noStrike" kern="1200" cap="none" spc="0" normalizeH="0" baseline="0" noProof="0">
                <a:ln>
                  <a:noFill/>
                </a:ln>
                <a:effectLst/>
                <a:uLnTx/>
                <a:uFillTx/>
                <a:latin typeface="Arial"/>
                <a:cs typeface="Arial"/>
              </a:rPr>
              <a:t>With over </a:t>
            </a:r>
            <a:r>
              <a:rPr kumimoji="0" lang="en-GB" sz="2400" b="1" i="0" u="none" strike="noStrike" kern="1200" cap="none" spc="0" normalizeH="0" baseline="0" noProof="0">
                <a:ln>
                  <a:noFill/>
                </a:ln>
                <a:effectLst/>
                <a:uLnTx/>
                <a:uFillTx/>
                <a:latin typeface="Arial"/>
                <a:cs typeface="Arial"/>
              </a:rPr>
              <a:t>80 million specimens</a:t>
            </a:r>
            <a:r>
              <a:rPr kumimoji="0" lang="en-GB" sz="2400" b="0" i="0" u="none" strike="noStrike" kern="1200" cap="none" spc="0" normalizeH="0" baseline="0" noProof="0">
                <a:ln>
                  <a:noFill/>
                </a:ln>
                <a:effectLst/>
                <a:uLnTx/>
                <a:uFillTx/>
                <a:latin typeface="Arial"/>
                <a:cs typeface="Arial"/>
              </a:rPr>
              <a:t>, the Natural History Museum houses one of the biggest and most comprehensive natural history collections in the world. </a:t>
            </a:r>
            <a:endParaRPr lang="en-US"/>
          </a:p>
          <a:p>
            <a:pPr>
              <a:defRPr/>
            </a:pPr>
            <a:endParaRPr lang="en-GB" sz="2400">
              <a:latin typeface="Arial"/>
              <a:cs typeface="Arial"/>
            </a:endParaRPr>
          </a:p>
          <a:p>
            <a:pPr marL="0" marR="0" lvl="0" indent="0" algn="l" defTabSz="914400">
              <a:lnSpc>
                <a:spcPct val="100000"/>
              </a:lnSpc>
              <a:spcBef>
                <a:spcPts val="0"/>
              </a:spcBef>
              <a:spcAft>
                <a:spcPts val="0"/>
              </a:spcAft>
              <a:buClrTx/>
              <a:buSzTx/>
              <a:buFontTx/>
              <a:buNone/>
              <a:tabLst/>
              <a:defRPr/>
            </a:pPr>
            <a:r>
              <a:rPr kumimoji="0" lang="en-GB" sz="2400" b="0" i="0" u="none" strike="noStrike" kern="1200" cap="none" spc="0" normalizeH="0" baseline="0" noProof="0">
                <a:ln>
                  <a:noFill/>
                </a:ln>
                <a:effectLst/>
                <a:uLnTx/>
                <a:uFillTx/>
                <a:latin typeface="Arial"/>
                <a:cs typeface="Arial"/>
              </a:rPr>
              <a:t>They are an </a:t>
            </a:r>
            <a:r>
              <a:rPr kumimoji="0" lang="en-GB" sz="2400" b="1" i="0" u="none" strike="noStrike" kern="1200" cap="none" spc="0" normalizeH="0" baseline="0" noProof="0">
                <a:ln>
                  <a:noFill/>
                </a:ln>
                <a:effectLst/>
                <a:uLnTx/>
                <a:uFillTx/>
                <a:latin typeface="Arial"/>
                <a:cs typeface="Arial"/>
              </a:rPr>
              <a:t>invaluable tool </a:t>
            </a:r>
            <a:r>
              <a:rPr kumimoji="0" lang="en-GB" sz="2400" b="0" i="0" u="none" strike="noStrike" kern="1200" cap="none" spc="0" normalizeH="0" baseline="0" noProof="0">
                <a:ln>
                  <a:noFill/>
                </a:ln>
                <a:effectLst/>
                <a:uLnTx/>
                <a:uFillTx/>
                <a:latin typeface="Arial"/>
                <a:cs typeface="Arial"/>
              </a:rPr>
              <a:t>not only for understanding the natural world as it stands today, but also for </a:t>
            </a:r>
            <a:r>
              <a:rPr kumimoji="0" lang="en-GB" sz="2400" b="1" i="0" u="none" strike="noStrike" kern="1200" cap="none" spc="0" normalizeH="0" baseline="0" noProof="0">
                <a:ln>
                  <a:noFill/>
                </a:ln>
                <a:effectLst/>
                <a:uLnTx/>
                <a:uFillTx/>
                <a:latin typeface="Arial"/>
                <a:cs typeface="Arial"/>
              </a:rPr>
              <a:t>looking back in time </a:t>
            </a:r>
            <a:r>
              <a:rPr kumimoji="0" lang="en-GB" sz="2400" b="0" i="0" u="none" strike="noStrike" kern="1200" cap="none" spc="0" normalizeH="0" baseline="0" noProof="0">
                <a:ln>
                  <a:noFill/>
                </a:ln>
                <a:effectLst/>
                <a:uLnTx/>
                <a:uFillTx/>
                <a:latin typeface="Arial"/>
                <a:cs typeface="Arial"/>
              </a:rPr>
              <a:t>at past climates, ocean temperatures and acidity, species abundance and distribution and more.</a:t>
            </a:r>
            <a:endParaRPr lang="en-GB">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0" i="0" u="none" strike="noStrike" kern="1200" cap="none" spc="0" normalizeH="0" baseline="0" noProof="0">
              <a:ln>
                <a:noFill/>
              </a:ln>
              <a:effectLst/>
              <a:uLnTx/>
              <a:uFillTx/>
              <a:latin typeface="Arial"/>
              <a:cs typeface="Arial"/>
            </a:endParaRPr>
          </a:p>
          <a:p>
            <a:pPr>
              <a:defRPr/>
            </a:pPr>
            <a:endParaRPr lang="en-GB" sz="2400">
              <a:latin typeface="Arial"/>
              <a:cs typeface="Arial"/>
            </a:endParaRPr>
          </a:p>
        </p:txBody>
      </p:sp>
      <p:sp>
        <p:nvSpPr>
          <p:cNvPr id="5" name="TextBox 4">
            <a:extLst>
              <a:ext uri="{FF2B5EF4-FFF2-40B4-BE49-F238E27FC236}">
                <a16:creationId xmlns:a16="http://schemas.microsoft.com/office/drawing/2014/main" id="{40C91163-ED09-4290-AA85-390067FE9DD3}"/>
              </a:ext>
            </a:extLst>
          </p:cNvPr>
          <p:cNvSpPr txBox="1"/>
          <p:nvPr/>
        </p:nvSpPr>
        <p:spPr>
          <a:xfrm>
            <a:off x="1606902" y="110169"/>
            <a:ext cx="8978194" cy="769441"/>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a:ln>
                  <a:noFill/>
                </a:ln>
                <a:effectLst/>
                <a:uLnTx/>
                <a:uFillTx/>
                <a:latin typeface="Arial"/>
                <a:cs typeface="Aharoni"/>
              </a:rPr>
              <a:t>The Museum view</a:t>
            </a:r>
          </a:p>
        </p:txBody>
      </p:sp>
      <p:pic>
        <p:nvPicPr>
          <p:cNvPr id="2" name="Picture 3" descr="A picture containing indoor, metal, subway&#10;&#10;Description automatically generated">
            <a:extLst>
              <a:ext uri="{FF2B5EF4-FFF2-40B4-BE49-F238E27FC236}">
                <a16:creationId xmlns:a16="http://schemas.microsoft.com/office/drawing/2014/main" id="{025EF1BF-E47D-7AD9-9B11-DE51ACA902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46375" y="3675215"/>
            <a:ext cx="3497618" cy="2906617"/>
          </a:xfrm>
          <a:prstGeom prst="rect">
            <a:avLst/>
          </a:prstGeom>
        </p:spPr>
      </p:pic>
    </p:spTree>
    <p:extLst>
      <p:ext uri="{BB962C8B-B14F-4D97-AF65-F5344CB8AC3E}">
        <p14:creationId xmlns:p14="http://schemas.microsoft.com/office/powerpoint/2010/main" val="1896469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874E0C-BE10-4D70-BE07-A5637708735A}"/>
              </a:ext>
            </a:extLst>
          </p:cNvPr>
          <p:cNvSpPr txBox="1"/>
          <p:nvPr/>
        </p:nvSpPr>
        <p:spPr>
          <a:xfrm>
            <a:off x="405548" y="1123951"/>
            <a:ext cx="11438412" cy="3416320"/>
          </a:xfrm>
          <a:prstGeom prst="rect">
            <a:avLst/>
          </a:prstGeom>
          <a:noFill/>
        </p:spPr>
        <p:txBody>
          <a:bodyPr wrap="square" lIns="91440" tIns="45720" rIns="91440" bIns="45720" anchor="t">
            <a:spAutoFit/>
          </a:bodyPr>
          <a:lstStyle/>
          <a:p>
            <a:pPr>
              <a:defRPr/>
            </a:pPr>
            <a:r>
              <a:rPr kumimoji="0" lang="en-GB" sz="2400" b="0" i="0" u="none" strike="noStrike" kern="1200" cap="none" spc="0" normalizeH="0" baseline="0" noProof="0">
                <a:ln>
                  <a:noFill/>
                </a:ln>
                <a:effectLst/>
                <a:uLnTx/>
                <a:uFillTx/>
                <a:latin typeface="Arial"/>
                <a:cs typeface="Arial"/>
              </a:rPr>
              <a:t>By understanding what our planet has undergone in the past and how life responded to environmental changes, we can more effectively </a:t>
            </a:r>
            <a:r>
              <a:rPr kumimoji="0" lang="en-GB" sz="2400" b="1" i="0" u="none" strike="noStrike" kern="1200" cap="none" spc="0" normalizeH="0" baseline="0" noProof="0">
                <a:ln>
                  <a:noFill/>
                </a:ln>
                <a:effectLst/>
                <a:uLnTx/>
                <a:uFillTx/>
                <a:latin typeface="Arial"/>
                <a:cs typeface="Arial"/>
              </a:rPr>
              <a:t>predict and plan </a:t>
            </a:r>
            <a:r>
              <a:rPr kumimoji="0" lang="en-GB" sz="2400" b="0" i="0" u="none" strike="noStrike" kern="1200" cap="none" spc="0" normalizeH="0" baseline="0" noProof="0">
                <a:ln>
                  <a:noFill/>
                </a:ln>
                <a:effectLst/>
                <a:uLnTx/>
                <a:uFillTx/>
                <a:latin typeface="Arial"/>
                <a:cs typeface="Arial"/>
              </a:rPr>
              <a:t>for the future.</a:t>
            </a:r>
            <a:r>
              <a:rPr lang="en-GB" sz="2400">
                <a:latin typeface="Arial"/>
                <a:cs typeface="Arial"/>
              </a:rPr>
              <a:t> </a:t>
            </a:r>
            <a:endParaRPr lang="en-GB" sz="2400" b="0" i="0" u="none" strike="noStrike" kern="1200" cap="none" spc="0" normalizeH="0" baseline="0" noProof="0">
              <a:ln>
                <a:noFill/>
              </a:ln>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0" i="0" u="none" strike="noStrike" kern="1200" cap="none" spc="0" normalizeH="0" baseline="0" noProof="0">
              <a:ln>
                <a:noFill/>
              </a:ln>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effectLst/>
                <a:uLnTx/>
                <a:uFillTx/>
                <a:latin typeface="Arial"/>
                <a:cs typeface="Arial"/>
              </a:rPr>
              <a:t>By using our collections and scientific research to highlight the current state of our planet and what needs to be done for a better future, we hope to help you make informed, meaningful decisions. We all have an important part to play in protecting the planet and its inhabitants.</a:t>
            </a:r>
            <a:endParaRPr lang="en-GB" sz="2400" b="0" i="0" u="none" strike="noStrike" kern="1200" cap="none" spc="0" normalizeH="0" baseline="0" noProof="0">
              <a:ln>
                <a:noFill/>
              </a:ln>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a:solidFill>
                <a:srgbClr val="333333"/>
              </a:solidFill>
              <a:latin typeface="Elysio-Medium"/>
            </a:endParaRPr>
          </a:p>
        </p:txBody>
      </p:sp>
      <p:sp>
        <p:nvSpPr>
          <p:cNvPr id="5" name="TextBox 4">
            <a:extLst>
              <a:ext uri="{FF2B5EF4-FFF2-40B4-BE49-F238E27FC236}">
                <a16:creationId xmlns:a16="http://schemas.microsoft.com/office/drawing/2014/main" id="{40C91163-ED09-4290-AA85-390067FE9DD3}"/>
              </a:ext>
            </a:extLst>
          </p:cNvPr>
          <p:cNvSpPr txBox="1"/>
          <p:nvPr/>
        </p:nvSpPr>
        <p:spPr>
          <a:xfrm>
            <a:off x="1606902" y="210810"/>
            <a:ext cx="8978194" cy="769441"/>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a:ln>
                  <a:noFill/>
                </a:ln>
                <a:effectLst/>
                <a:uLnTx/>
                <a:uFillTx/>
                <a:latin typeface="Arial"/>
                <a:cs typeface="Aharoni"/>
              </a:rPr>
              <a:t>The Museum view</a:t>
            </a:r>
          </a:p>
        </p:txBody>
      </p:sp>
      <p:pic>
        <p:nvPicPr>
          <p:cNvPr id="2" name="Picture 5">
            <a:extLst>
              <a:ext uri="{FF2B5EF4-FFF2-40B4-BE49-F238E27FC236}">
                <a16:creationId xmlns:a16="http://schemas.microsoft.com/office/drawing/2014/main" id="{4F099E90-0788-E5D6-F5FF-41B3E5409E8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50587" y="4404702"/>
            <a:ext cx="3562710" cy="2246786"/>
          </a:xfrm>
          <a:prstGeom prst="rect">
            <a:avLst/>
          </a:prstGeom>
        </p:spPr>
      </p:pic>
    </p:spTree>
    <p:extLst>
      <p:ext uri="{BB962C8B-B14F-4D97-AF65-F5344CB8AC3E}">
        <p14:creationId xmlns:p14="http://schemas.microsoft.com/office/powerpoint/2010/main" val="4147435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874E0C-BE10-4D70-BE07-A5637708735A}"/>
              </a:ext>
            </a:extLst>
          </p:cNvPr>
          <p:cNvSpPr txBox="1"/>
          <p:nvPr/>
        </p:nvSpPr>
        <p:spPr>
          <a:xfrm>
            <a:off x="319285" y="1483385"/>
            <a:ext cx="11567807" cy="193899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effectLst/>
                <a:uLnTx/>
                <a:uFillTx/>
                <a:latin typeface="Arial"/>
                <a:cs typeface="Arial"/>
              </a:rPr>
              <a:t>Since the beginning of humankind, our planet's global ecology has never been in such a critical state as it is today. But we have also never been better equipped with the tools to understand what is happening and what needs to be done.</a:t>
            </a:r>
            <a:endParaRPr lang="en-GB" sz="2400">
              <a:solidFill>
                <a:srgbClr val="333333"/>
              </a:solidFill>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33333"/>
              </a:solidFill>
              <a:effectLst/>
              <a:uLnTx/>
              <a:uFillTx/>
              <a:latin typeface="Elysio-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a:solidFill>
                <a:srgbClr val="333333"/>
              </a:solidFill>
              <a:latin typeface="Elysio-Medium"/>
            </a:endParaRPr>
          </a:p>
        </p:txBody>
      </p:sp>
      <p:sp>
        <p:nvSpPr>
          <p:cNvPr id="5" name="TextBox 4">
            <a:extLst>
              <a:ext uri="{FF2B5EF4-FFF2-40B4-BE49-F238E27FC236}">
                <a16:creationId xmlns:a16="http://schemas.microsoft.com/office/drawing/2014/main" id="{40C91163-ED09-4290-AA85-390067FE9DD3}"/>
              </a:ext>
            </a:extLst>
          </p:cNvPr>
          <p:cNvSpPr txBox="1"/>
          <p:nvPr/>
        </p:nvSpPr>
        <p:spPr>
          <a:xfrm>
            <a:off x="1094934" y="258792"/>
            <a:ext cx="10002131" cy="769441"/>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a:ln>
                  <a:noFill/>
                </a:ln>
                <a:effectLst/>
                <a:uLnTx/>
                <a:uFillTx/>
                <a:latin typeface="Arial"/>
                <a:cs typeface="Arial"/>
              </a:rPr>
              <a:t>Is there hope for our planet's future?</a:t>
            </a:r>
          </a:p>
        </p:txBody>
      </p:sp>
      <p:sp>
        <p:nvSpPr>
          <p:cNvPr id="6" name="TextBox 5">
            <a:extLst>
              <a:ext uri="{FF2B5EF4-FFF2-40B4-BE49-F238E27FC236}">
                <a16:creationId xmlns:a16="http://schemas.microsoft.com/office/drawing/2014/main" id="{1069A3D8-839B-4B70-8B3E-06902DB6FCF0}"/>
              </a:ext>
            </a:extLst>
          </p:cNvPr>
          <p:cNvSpPr txBox="1"/>
          <p:nvPr/>
        </p:nvSpPr>
        <p:spPr>
          <a:xfrm>
            <a:off x="9301750" y="5632636"/>
            <a:ext cx="2589048" cy="830997"/>
          </a:xfrm>
          <a:prstGeom prst="rect">
            <a:avLst/>
          </a:prstGeom>
          <a:noFill/>
        </p:spPr>
        <p:txBody>
          <a:bodyPr wrap="square" lIns="91440" tIns="45720" rIns="91440" bIns="45720" rtlCol="0" anchor="t">
            <a:spAutoFit/>
          </a:bodyPr>
          <a:lstStyle/>
          <a:p>
            <a:r>
              <a:rPr lang="en-GB" sz="1600" b="1">
                <a:latin typeface="Arial"/>
                <a:cs typeface="Arial"/>
                <a:hlinkClick r:id="rId2">
                  <a:extLst>
                    <a:ext uri="{A12FA001-AC4F-418D-AE19-62706E023703}">
                      <ahyp:hlinkClr xmlns:ahyp="http://schemas.microsoft.com/office/drawing/2018/hyperlinkcolor" val="tx"/>
                    </a:ext>
                  </a:extLst>
                </a:hlinkClick>
              </a:rPr>
              <a:t>What you can do to help the planet: an illustrated guide</a:t>
            </a:r>
            <a:endParaRPr lang="en-GB" sz="1600" b="1" i="1">
              <a:latin typeface="Arial"/>
              <a:cs typeface="Arial"/>
            </a:endParaRPr>
          </a:p>
        </p:txBody>
      </p:sp>
      <p:pic>
        <p:nvPicPr>
          <p:cNvPr id="4" name="Picture 6" descr="Shape, icon, arrow&#10;&#10;Description automatically generated">
            <a:extLst>
              <a:ext uri="{FF2B5EF4-FFF2-40B4-BE49-F238E27FC236}">
                <a16:creationId xmlns:a16="http://schemas.microsoft.com/office/drawing/2014/main" id="{F34D2E1B-D072-4E72-8B1A-18ECCE21E549}"/>
              </a:ext>
            </a:extLst>
          </p:cNvPr>
          <p:cNvPicPr>
            <a:picLocks noChangeAspect="1"/>
          </p:cNvPicPr>
          <p:nvPr/>
        </p:nvPicPr>
        <p:blipFill>
          <a:blip r:embed="rId3"/>
          <a:stretch>
            <a:fillRect/>
          </a:stretch>
        </p:blipFill>
        <p:spPr>
          <a:xfrm>
            <a:off x="2912852" y="3167787"/>
            <a:ext cx="6366295" cy="3282877"/>
          </a:xfrm>
          <a:prstGeom prst="rect">
            <a:avLst/>
          </a:prstGeom>
        </p:spPr>
      </p:pic>
    </p:spTree>
    <p:extLst>
      <p:ext uri="{BB962C8B-B14F-4D97-AF65-F5344CB8AC3E}">
        <p14:creationId xmlns:p14="http://schemas.microsoft.com/office/powerpoint/2010/main" val="3981628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0C91163-ED09-4290-AA85-390067FE9DD3}"/>
              </a:ext>
            </a:extLst>
          </p:cNvPr>
          <p:cNvSpPr txBox="1"/>
          <p:nvPr/>
        </p:nvSpPr>
        <p:spPr>
          <a:xfrm>
            <a:off x="2305049" y="177255"/>
            <a:ext cx="7581900" cy="769441"/>
          </a:xfrm>
          <a:prstGeom prst="rect">
            <a:avLst/>
          </a:prstGeom>
          <a:noFill/>
        </p:spPr>
        <p:txBody>
          <a:bodyPr wrap="square" lIns="91440" tIns="45720" rIns="91440" bIns="45720" anchor="t">
            <a:spAutoFit/>
          </a:bodyPr>
          <a:lstStyle/>
          <a:p>
            <a:pPr algn="ctr">
              <a:defRPr/>
            </a:pPr>
            <a:r>
              <a:rPr lang="en-GB" sz="4400" b="1">
                <a:solidFill>
                  <a:schemeClr val="bg1"/>
                </a:solidFill>
                <a:latin typeface="Arial"/>
                <a:cs typeface="Arial"/>
              </a:rPr>
              <a:t>Useful li</a:t>
            </a:r>
            <a:r>
              <a:rPr kumimoji="0" lang="en-GB" sz="4400" b="1" i="0" u="none" strike="noStrike" kern="1200" cap="none" spc="0" normalizeH="0" baseline="0" noProof="0">
                <a:ln>
                  <a:noFill/>
                </a:ln>
                <a:solidFill>
                  <a:schemeClr val="bg1"/>
                </a:solidFill>
                <a:effectLst/>
                <a:uLnTx/>
                <a:uFillTx/>
                <a:latin typeface="Arial"/>
                <a:cs typeface="Arial"/>
              </a:rPr>
              <a:t>nks</a:t>
            </a:r>
            <a:r>
              <a:rPr lang="en-GB" sz="4400" b="1">
                <a:solidFill>
                  <a:schemeClr val="bg1"/>
                </a:solidFill>
                <a:latin typeface="Arial"/>
                <a:cs typeface="Arial"/>
              </a:rPr>
              <a:t> </a:t>
            </a:r>
            <a:endParaRPr lang="en-GB" sz="4400" b="1" i="0" u="none" strike="noStrike" kern="1200" cap="none" spc="0" normalizeH="0" baseline="0" noProof="0">
              <a:ln>
                <a:noFill/>
              </a:ln>
              <a:solidFill>
                <a:schemeClr val="bg1"/>
              </a:solidFill>
              <a:effectLst/>
              <a:uLnTx/>
              <a:uFillTx/>
              <a:latin typeface="Arial"/>
              <a:cs typeface="Arial"/>
            </a:endParaRPr>
          </a:p>
        </p:txBody>
      </p:sp>
      <p:sp>
        <p:nvSpPr>
          <p:cNvPr id="2" name="TextBox 1">
            <a:extLst>
              <a:ext uri="{FF2B5EF4-FFF2-40B4-BE49-F238E27FC236}">
                <a16:creationId xmlns:a16="http://schemas.microsoft.com/office/drawing/2014/main" id="{9AA2E918-6B34-45EE-82DA-8D78FCE7C3ED}"/>
              </a:ext>
            </a:extLst>
          </p:cNvPr>
          <p:cNvSpPr txBox="1"/>
          <p:nvPr/>
        </p:nvSpPr>
        <p:spPr>
          <a:xfrm>
            <a:off x="800099" y="1310611"/>
            <a:ext cx="10591800" cy="5078313"/>
          </a:xfrm>
          <a:prstGeom prst="rect">
            <a:avLst/>
          </a:prstGeom>
          <a:noFill/>
        </p:spPr>
        <p:txBody>
          <a:bodyPr wrap="square" lIns="91440" tIns="45720" rIns="91440" bIns="45720" rtlCol="0" anchor="t">
            <a:spAutoFit/>
          </a:bodyPr>
          <a:lstStyle/>
          <a:p>
            <a:r>
              <a:rPr lang="en-GB" sz="2400" b="1" dirty="0">
                <a:solidFill>
                  <a:schemeClr val="bg1"/>
                </a:solidFill>
                <a:latin typeface="Arial"/>
                <a:ea typeface="+mn-lt"/>
                <a:cs typeface="+mn-lt"/>
                <a:hlinkClick r:id="rId3"/>
              </a:rPr>
              <a:t>https://www.nhm.ac.uk/visit/our-broken-planet.html</a:t>
            </a:r>
            <a:endParaRPr lang="en-GB" sz="2400" b="1" dirty="0">
              <a:solidFill>
                <a:schemeClr val="bg1"/>
              </a:solidFill>
              <a:latin typeface="Arial"/>
              <a:ea typeface="+mn-lt"/>
              <a:cs typeface="+mn-lt"/>
            </a:endParaRPr>
          </a:p>
          <a:p>
            <a:endParaRPr lang="en-GB" sz="2400" b="1" dirty="0">
              <a:solidFill>
                <a:schemeClr val="bg1"/>
              </a:solidFill>
              <a:latin typeface="Arial"/>
              <a:ea typeface="+mn-lt"/>
              <a:cs typeface="+mn-lt"/>
            </a:endParaRPr>
          </a:p>
          <a:p>
            <a:r>
              <a:rPr lang="en-GB" sz="2400" b="1" dirty="0">
                <a:solidFill>
                  <a:schemeClr val="bg1"/>
                </a:solidFill>
                <a:latin typeface="Arial"/>
                <a:ea typeface="+mn-lt"/>
                <a:cs typeface="+mn-lt"/>
                <a:hlinkClick r:id="rId4"/>
              </a:rPr>
              <a:t>https://www.nhm.ac.uk/discover/what-is-mass-extinction-and-are-we-facing-a-sixth-one.html</a:t>
            </a:r>
            <a:endParaRPr lang="en-GB" sz="2400" b="1" dirty="0">
              <a:solidFill>
                <a:schemeClr val="bg1"/>
              </a:solidFill>
              <a:latin typeface="Arial"/>
              <a:ea typeface="+mn-lt"/>
              <a:cs typeface="+mn-lt"/>
            </a:endParaRPr>
          </a:p>
          <a:p>
            <a:endParaRPr lang="en-GB" sz="2400" b="1" dirty="0">
              <a:solidFill>
                <a:schemeClr val="bg1"/>
              </a:solidFill>
              <a:latin typeface="Arial"/>
              <a:ea typeface="+mn-lt"/>
              <a:cs typeface="+mn-lt"/>
            </a:endParaRPr>
          </a:p>
          <a:p>
            <a:r>
              <a:rPr lang="en-GB" sz="2400" b="1" dirty="0">
                <a:solidFill>
                  <a:schemeClr val="bg1"/>
                </a:solidFill>
                <a:latin typeface="Arial"/>
                <a:ea typeface="+mn-lt"/>
                <a:cs typeface="+mn-lt"/>
                <a:hlinkClick r:id="rId5"/>
              </a:rPr>
              <a:t>https://www.nhm.ac.uk/discover/the-plastic-problem.html </a:t>
            </a:r>
            <a:endParaRPr lang="en-GB" sz="2400" b="1" dirty="0">
              <a:solidFill>
                <a:schemeClr val="bg1"/>
              </a:solidFill>
              <a:latin typeface="Arial"/>
              <a:ea typeface="+mn-lt"/>
              <a:cs typeface="+mn-lt"/>
            </a:endParaRPr>
          </a:p>
          <a:p>
            <a:endParaRPr lang="en-GB" sz="2400" b="1" dirty="0">
              <a:solidFill>
                <a:schemeClr val="bg1"/>
              </a:solidFill>
              <a:latin typeface="Arial"/>
              <a:ea typeface="+mn-lt"/>
              <a:cs typeface="+mn-lt"/>
            </a:endParaRPr>
          </a:p>
          <a:p>
            <a:r>
              <a:rPr lang="en-GB" sz="2400" b="1" dirty="0">
                <a:solidFill>
                  <a:schemeClr val="bg1"/>
                </a:solidFill>
                <a:latin typeface="Arial"/>
                <a:ea typeface="+mn-lt"/>
                <a:cs typeface="+mn-lt"/>
                <a:hlinkClick r:id="rId6"/>
              </a:rPr>
              <a:t>https://www.nhm.ac.uk/discover/news/2019/may/one-million-animals-and-plants-face-extinction.html</a:t>
            </a:r>
            <a:endParaRPr lang="en-GB" sz="2400" b="1" dirty="0">
              <a:solidFill>
                <a:schemeClr val="bg1"/>
              </a:solidFill>
              <a:latin typeface="Arial"/>
              <a:ea typeface="+mn-lt"/>
              <a:cs typeface="+mn-lt"/>
            </a:endParaRPr>
          </a:p>
          <a:p>
            <a:endParaRPr lang="en-GB" sz="2400" b="1" dirty="0">
              <a:solidFill>
                <a:schemeClr val="bg1"/>
              </a:solidFill>
              <a:latin typeface="Arial"/>
              <a:ea typeface="+mn-lt"/>
              <a:cs typeface="+mn-lt"/>
            </a:endParaRPr>
          </a:p>
          <a:p>
            <a:r>
              <a:rPr lang="en-GB" sz="2400" b="1" dirty="0">
                <a:solidFill>
                  <a:schemeClr val="bg1"/>
                </a:solidFill>
                <a:latin typeface="Arial"/>
                <a:ea typeface="+mn-lt"/>
                <a:cs typeface="+mn-lt"/>
                <a:hlinkClick r:id="rId7"/>
              </a:rPr>
              <a:t>https://www.nhm.ac.uk/discover/news/2018/november/vertebrate-populations-have-declined-by-60--in-just-four-decades.html</a:t>
            </a:r>
            <a:endParaRPr lang="en-GB" b="1" dirty="0">
              <a:solidFill>
                <a:schemeClr val="bg1"/>
              </a:solidFill>
              <a:latin typeface="Arial"/>
              <a:cs typeface="Arial"/>
            </a:endParaRPr>
          </a:p>
          <a:p>
            <a:endParaRPr lang="en-GB" dirty="0">
              <a:solidFill>
                <a:schemeClr val="bg1"/>
              </a:solidFill>
              <a:ea typeface="Calibri"/>
              <a:cs typeface="Calibri"/>
            </a:endParaRPr>
          </a:p>
          <a:p>
            <a:endParaRPr lang="en-GB" dirty="0">
              <a:solidFill>
                <a:schemeClr val="bg1"/>
              </a:solidFill>
              <a:ea typeface="Calibri"/>
              <a:cs typeface="Calibri"/>
            </a:endParaRPr>
          </a:p>
        </p:txBody>
      </p:sp>
    </p:spTree>
    <p:extLst>
      <p:ext uri="{BB962C8B-B14F-4D97-AF65-F5344CB8AC3E}">
        <p14:creationId xmlns:p14="http://schemas.microsoft.com/office/powerpoint/2010/main" val="2020105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874E0C-BE10-4D70-BE07-A5637708735A}"/>
              </a:ext>
            </a:extLst>
          </p:cNvPr>
          <p:cNvSpPr txBox="1"/>
          <p:nvPr/>
        </p:nvSpPr>
        <p:spPr>
          <a:xfrm>
            <a:off x="261775" y="937477"/>
            <a:ext cx="11682826" cy="2308324"/>
          </a:xfrm>
          <a:prstGeom prst="rect">
            <a:avLst/>
          </a:prstGeom>
          <a:noFill/>
        </p:spPr>
        <p:txBody>
          <a:bodyPr wrap="square" lIns="91440" tIns="45720" rIns="91440" bIns="45720" anchor="t">
            <a:spAutoFit/>
          </a:bodyPr>
          <a:lstStyle/>
          <a:p>
            <a:r>
              <a:rPr lang="en-GB" sz="2400" b="0" i="0">
                <a:effectLst/>
                <a:latin typeface="Arial"/>
                <a:cs typeface="Arial"/>
              </a:rPr>
              <a:t>We are living in a time many people refer to as the </a:t>
            </a:r>
            <a:r>
              <a:rPr lang="en-GB" sz="2400" b="1" i="0">
                <a:effectLst/>
                <a:latin typeface="Arial"/>
                <a:cs typeface="Arial"/>
              </a:rPr>
              <a:t>Anthropocene</a:t>
            </a:r>
            <a:r>
              <a:rPr lang="en-GB" sz="2400" b="0" i="0">
                <a:effectLst/>
                <a:latin typeface="Arial"/>
                <a:cs typeface="Arial"/>
              </a:rPr>
              <a:t>. Humans have become the </a:t>
            </a:r>
            <a:r>
              <a:rPr lang="en-GB" sz="2400" b="1" i="0">
                <a:effectLst/>
                <a:latin typeface="Arial"/>
                <a:cs typeface="Arial"/>
              </a:rPr>
              <a:t>single most influential species </a:t>
            </a:r>
            <a:r>
              <a:rPr lang="en-GB" sz="2400" b="0" i="0">
                <a:effectLst/>
                <a:latin typeface="Arial"/>
                <a:cs typeface="Arial"/>
              </a:rPr>
              <a:t>on the planet, causing significant global warming and other changes to land, environment, water, organisms and the atmosphere.</a:t>
            </a:r>
          </a:p>
          <a:p>
            <a:endParaRPr lang="en-GB" sz="2400">
              <a:latin typeface="Arial"/>
              <a:cs typeface="Arial"/>
            </a:endParaRPr>
          </a:p>
          <a:p>
            <a:endParaRPr lang="en-GB" sz="2400">
              <a:latin typeface="Arial"/>
              <a:cs typeface="Arial"/>
            </a:endParaRPr>
          </a:p>
        </p:txBody>
      </p:sp>
      <p:pic>
        <p:nvPicPr>
          <p:cNvPr id="8" name="Picture 7" descr="A picture containing sky, nature, clouds, outdoor&#10;&#10;Description automatically generated">
            <a:extLst>
              <a:ext uri="{FF2B5EF4-FFF2-40B4-BE49-F238E27FC236}">
                <a16:creationId xmlns:a16="http://schemas.microsoft.com/office/drawing/2014/main" id="{35E93D58-6BDA-47E2-9F1F-19C216A7B15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77857" y="3248096"/>
            <a:ext cx="5650661" cy="2946834"/>
          </a:xfrm>
          <a:prstGeom prst="rect">
            <a:avLst/>
          </a:prstGeom>
        </p:spPr>
      </p:pic>
      <p:sp>
        <p:nvSpPr>
          <p:cNvPr id="15" name="TextBox 14">
            <a:extLst>
              <a:ext uri="{FF2B5EF4-FFF2-40B4-BE49-F238E27FC236}">
                <a16:creationId xmlns:a16="http://schemas.microsoft.com/office/drawing/2014/main" id="{8732E32C-6F55-4B01-B6E8-064577C19EB4}"/>
              </a:ext>
            </a:extLst>
          </p:cNvPr>
          <p:cNvSpPr txBox="1"/>
          <p:nvPr/>
        </p:nvSpPr>
        <p:spPr>
          <a:xfrm>
            <a:off x="1120534" y="5552427"/>
            <a:ext cx="2163029" cy="369332"/>
          </a:xfrm>
          <a:prstGeom prst="rect">
            <a:avLst/>
          </a:prstGeom>
          <a:noFill/>
        </p:spPr>
        <p:txBody>
          <a:bodyPr wrap="square" lIns="91440" tIns="45720" rIns="91440" bIns="45720" rtlCol="0" anchor="t">
            <a:spAutoFit/>
          </a:bodyPr>
          <a:lstStyle/>
          <a:p>
            <a:endParaRPr lang="en-GB" b="1">
              <a:latin typeface="Arial"/>
              <a:cs typeface="Calibri"/>
            </a:endParaRPr>
          </a:p>
        </p:txBody>
      </p:sp>
    </p:spTree>
    <p:extLst>
      <p:ext uri="{BB962C8B-B14F-4D97-AF65-F5344CB8AC3E}">
        <p14:creationId xmlns:p14="http://schemas.microsoft.com/office/powerpoint/2010/main" val="4190201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874E0C-BE10-4D70-BE07-A5637708735A}"/>
              </a:ext>
            </a:extLst>
          </p:cNvPr>
          <p:cNvSpPr txBox="1"/>
          <p:nvPr/>
        </p:nvSpPr>
        <p:spPr>
          <a:xfrm>
            <a:off x="463057" y="549935"/>
            <a:ext cx="11395281" cy="3785652"/>
          </a:xfrm>
          <a:prstGeom prst="rect">
            <a:avLst/>
          </a:prstGeom>
          <a:noFill/>
        </p:spPr>
        <p:txBody>
          <a:bodyPr wrap="square" lIns="91440" tIns="45720" rIns="91440" bIns="45720" anchor="t">
            <a:spAutoFit/>
          </a:bodyPr>
          <a:lstStyle/>
          <a:p>
            <a:pPr algn="l"/>
            <a:r>
              <a:rPr lang="en-GB" sz="2400" i="0">
                <a:effectLst/>
                <a:latin typeface="Arial"/>
                <a:cs typeface="Aldhabi"/>
              </a:rPr>
              <a:t>It is widely accepted that our species, </a:t>
            </a:r>
            <a:r>
              <a:rPr lang="en-GB" sz="2400" b="1" i="1" u="sng">
                <a:effectLst/>
                <a:latin typeface="Arial"/>
                <a:cs typeface="Aldhabi"/>
                <a:hlinkClick r:id="rId3">
                  <a:extLst>
                    <a:ext uri="{A12FA001-AC4F-418D-AE19-62706E023703}">
                      <ahyp:hlinkClr xmlns:ahyp="http://schemas.microsoft.com/office/drawing/2018/hyperlinkcolor" val="tx"/>
                    </a:ext>
                  </a:extLst>
                </a:hlinkClick>
              </a:rPr>
              <a:t>Homo sapiens</a:t>
            </a:r>
            <a:r>
              <a:rPr lang="en-GB" sz="2400" i="1">
                <a:effectLst/>
                <a:latin typeface="Arial"/>
                <a:cs typeface="Aldhabi"/>
              </a:rPr>
              <a:t>,</a:t>
            </a:r>
            <a:r>
              <a:rPr lang="en-GB" sz="2400" i="0">
                <a:effectLst/>
                <a:latin typeface="Arial"/>
                <a:cs typeface="Aldhabi"/>
              </a:rPr>
              <a:t> has had such a significant impact on Earth and its inhabitants that we will have a lasting - and potentially irreversible - influence on its </a:t>
            </a:r>
            <a:r>
              <a:rPr lang="en-GB" sz="2400" b="1" i="0">
                <a:effectLst/>
                <a:latin typeface="Arial"/>
                <a:cs typeface="Aldhabi"/>
              </a:rPr>
              <a:t>systems</a:t>
            </a:r>
            <a:r>
              <a:rPr lang="en-GB" sz="2400" i="0">
                <a:effectLst/>
                <a:latin typeface="Arial"/>
                <a:cs typeface="Aldhabi"/>
              </a:rPr>
              <a:t>, </a:t>
            </a:r>
            <a:r>
              <a:rPr lang="en-GB" sz="2400" b="1" i="0">
                <a:effectLst/>
                <a:latin typeface="Arial"/>
                <a:cs typeface="Aldhabi"/>
              </a:rPr>
              <a:t>environment</a:t>
            </a:r>
            <a:r>
              <a:rPr lang="en-GB" sz="2400" i="0">
                <a:effectLst/>
                <a:latin typeface="Arial"/>
                <a:cs typeface="Aldhabi"/>
              </a:rPr>
              <a:t>, </a:t>
            </a:r>
            <a:r>
              <a:rPr lang="en-GB" sz="2400" b="1" i="0">
                <a:effectLst/>
                <a:latin typeface="Arial"/>
                <a:cs typeface="Aldhabi"/>
              </a:rPr>
              <a:t>processes</a:t>
            </a:r>
            <a:r>
              <a:rPr lang="en-GB" sz="2400" i="0">
                <a:effectLst/>
                <a:latin typeface="Arial"/>
                <a:cs typeface="Aldhabi"/>
              </a:rPr>
              <a:t> and </a:t>
            </a:r>
            <a:r>
              <a:rPr lang="en-GB" sz="2400" b="1" i="0">
                <a:effectLst/>
                <a:latin typeface="Arial"/>
                <a:cs typeface="Aldhabi"/>
              </a:rPr>
              <a:t>biodiversity</a:t>
            </a:r>
            <a:r>
              <a:rPr lang="en-GB" sz="2400" i="0">
                <a:effectLst/>
                <a:latin typeface="Arial"/>
                <a:cs typeface="Aldhabi"/>
              </a:rPr>
              <a:t>.</a:t>
            </a:r>
          </a:p>
          <a:p>
            <a:pPr algn="l"/>
            <a:endParaRPr lang="en-GB" sz="2400" i="0">
              <a:effectLst/>
              <a:latin typeface="Arial"/>
              <a:cs typeface="Aldhabi"/>
            </a:endParaRPr>
          </a:p>
          <a:p>
            <a:pPr algn="l"/>
            <a:r>
              <a:rPr lang="en-GB" sz="2400" i="0">
                <a:effectLst/>
                <a:latin typeface="Arial"/>
                <a:cs typeface="Aldhabi"/>
              </a:rPr>
              <a:t>The Earth is 4.5 billion years old, and modern humans have been around for around a mere 200,000 years. Yet in that time we have </a:t>
            </a:r>
            <a:r>
              <a:rPr lang="en-GB" sz="2400" b="1" i="0">
                <a:effectLst/>
                <a:latin typeface="Arial"/>
                <a:cs typeface="Aldhabi"/>
              </a:rPr>
              <a:t>fundamentally altered the physical, chemical and biological systems</a:t>
            </a:r>
            <a:r>
              <a:rPr lang="en-GB" sz="2400" i="0">
                <a:effectLst/>
                <a:latin typeface="Arial"/>
                <a:cs typeface="Aldhabi"/>
              </a:rPr>
              <a:t> of the planet on which we and all other organisms depend.</a:t>
            </a:r>
          </a:p>
          <a:p>
            <a:pPr algn="l"/>
            <a:endParaRPr lang="en-GB" sz="2400" i="0">
              <a:effectLst/>
              <a:latin typeface="Elysio-Medium"/>
            </a:endParaRPr>
          </a:p>
        </p:txBody>
      </p:sp>
      <p:pic>
        <p:nvPicPr>
          <p:cNvPr id="1026" name="Picture 2">
            <a:extLst>
              <a:ext uri="{FF2B5EF4-FFF2-40B4-BE49-F238E27FC236}">
                <a16:creationId xmlns:a16="http://schemas.microsoft.com/office/drawing/2014/main" id="{2C018DCB-24CF-4AD6-8C53-ABCA6AE2A57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4213474" y="4199942"/>
            <a:ext cx="3765047" cy="24716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B16F9B5-ABC2-4B85-A9B6-D9527A5CBA57}"/>
              </a:ext>
            </a:extLst>
          </p:cNvPr>
          <p:cNvSpPr txBox="1"/>
          <p:nvPr/>
        </p:nvSpPr>
        <p:spPr>
          <a:xfrm>
            <a:off x="8330535" y="4261545"/>
            <a:ext cx="3383011" cy="369332"/>
          </a:xfrm>
          <a:prstGeom prst="rect">
            <a:avLst/>
          </a:prstGeom>
          <a:noFill/>
        </p:spPr>
        <p:txBody>
          <a:bodyPr wrap="square" lIns="91440" tIns="45720" rIns="91440" bIns="45720" rtlCol="0" anchor="t">
            <a:spAutoFit/>
          </a:bodyPr>
          <a:lstStyle/>
          <a:p>
            <a:endParaRPr lang="en-GB" b="1">
              <a:latin typeface="Arial"/>
              <a:cs typeface="Arial"/>
            </a:endParaRPr>
          </a:p>
        </p:txBody>
      </p:sp>
    </p:spTree>
    <p:extLst>
      <p:ext uri="{BB962C8B-B14F-4D97-AF65-F5344CB8AC3E}">
        <p14:creationId xmlns:p14="http://schemas.microsoft.com/office/powerpoint/2010/main" val="3819622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874E0C-BE10-4D70-BE07-A5637708735A}"/>
              </a:ext>
            </a:extLst>
          </p:cNvPr>
          <p:cNvSpPr txBox="1"/>
          <p:nvPr/>
        </p:nvSpPr>
        <p:spPr>
          <a:xfrm>
            <a:off x="362414" y="708086"/>
            <a:ext cx="11467167" cy="4062651"/>
          </a:xfrm>
          <a:prstGeom prst="rect">
            <a:avLst/>
          </a:prstGeom>
          <a:noFill/>
        </p:spPr>
        <p:txBody>
          <a:bodyPr wrap="square" lIns="91440" tIns="45720" rIns="91440" bIns="45720" anchor="t">
            <a:spAutoFit/>
          </a:bodyPr>
          <a:lstStyle/>
          <a:p>
            <a:r>
              <a:rPr lang="en-GB" sz="2400" i="0">
                <a:effectLst/>
                <a:latin typeface="Arial"/>
                <a:cs typeface="Arial"/>
              </a:rPr>
              <a:t>In the past 60 years in particular, these human impacts have unfolded at an unprecedented rate and scale. This period is sometimes known as the </a:t>
            </a:r>
            <a:r>
              <a:rPr lang="en-GB" sz="2400" b="1" i="0">
                <a:effectLst/>
                <a:latin typeface="Arial"/>
                <a:cs typeface="Arial"/>
              </a:rPr>
              <a:t>Great Acceleration</a:t>
            </a:r>
            <a:r>
              <a:rPr lang="en-GB" sz="2400" i="0">
                <a:effectLst/>
                <a:latin typeface="Arial"/>
                <a:cs typeface="Arial"/>
              </a:rPr>
              <a:t>.</a:t>
            </a:r>
            <a:endParaRPr lang="en-US">
              <a:latin typeface="Calibri" panose="020F0502020204030204"/>
              <a:cs typeface="Calibri" panose="020F0502020204030204"/>
            </a:endParaRPr>
          </a:p>
          <a:p>
            <a:endParaRPr lang="en-US">
              <a:cs typeface="Calibri"/>
            </a:endParaRPr>
          </a:p>
          <a:p>
            <a:endParaRPr lang="en-GB" sz="2400" b="1" u="sng">
              <a:latin typeface="Arial"/>
              <a:cs typeface="Arial"/>
            </a:endParaRPr>
          </a:p>
          <a:p>
            <a:pPr algn="l"/>
            <a:r>
              <a:rPr lang="en-GB" sz="2400" b="1" i="0" u="sng">
                <a:effectLst/>
                <a:latin typeface="Arial"/>
                <a:cs typeface="Arial"/>
                <a:hlinkClick r:id="rId3">
                  <a:extLst>
                    <a:ext uri="{A12FA001-AC4F-418D-AE19-62706E023703}">
                      <ahyp:hlinkClr xmlns:ahyp="http://schemas.microsoft.com/office/drawing/2018/hyperlinkcolor" val="tx"/>
                    </a:ext>
                  </a:extLst>
                </a:hlinkClick>
              </a:rPr>
              <a:t>Carbon dioxide emissions</a:t>
            </a:r>
            <a:r>
              <a:rPr lang="en-GB" sz="2400" i="0">
                <a:effectLst/>
                <a:latin typeface="Arial"/>
                <a:cs typeface="Arial"/>
              </a:rPr>
              <a:t>, global warming, </a:t>
            </a:r>
            <a:r>
              <a:rPr lang="en-GB" sz="2400" b="1" i="0" u="sng">
                <a:effectLst/>
                <a:latin typeface="Arial"/>
                <a:cs typeface="Arial"/>
                <a:hlinkClick r:id="rId4">
                  <a:extLst>
                    <a:ext uri="{A12FA001-AC4F-418D-AE19-62706E023703}">
                      <ahyp:hlinkClr xmlns:ahyp="http://schemas.microsoft.com/office/drawing/2018/hyperlinkcolor" val="tx"/>
                    </a:ext>
                  </a:extLst>
                </a:hlinkClick>
              </a:rPr>
              <a:t>ocean acidification</a:t>
            </a:r>
            <a:r>
              <a:rPr lang="en-GB" sz="2400" i="0">
                <a:effectLst/>
                <a:latin typeface="Arial"/>
                <a:cs typeface="Arial"/>
              </a:rPr>
              <a:t>, </a:t>
            </a:r>
            <a:r>
              <a:rPr lang="en-GB" sz="2400" b="1" i="0" u="sng">
                <a:effectLst/>
                <a:latin typeface="Arial"/>
                <a:cs typeface="Arial"/>
                <a:hlinkClick r:id="rId5">
                  <a:extLst>
                    <a:ext uri="{A12FA001-AC4F-418D-AE19-62706E023703}">
                      <ahyp:hlinkClr xmlns:ahyp="http://schemas.microsoft.com/office/drawing/2018/hyperlinkcolor" val="tx"/>
                    </a:ext>
                  </a:extLst>
                </a:hlinkClick>
              </a:rPr>
              <a:t>habitat destruction</a:t>
            </a:r>
            <a:r>
              <a:rPr lang="en-GB" sz="2400" i="0">
                <a:effectLst/>
                <a:latin typeface="Arial"/>
                <a:cs typeface="Arial"/>
              </a:rPr>
              <a:t>, extinction and </a:t>
            </a:r>
            <a:r>
              <a:rPr lang="en-GB" sz="2400" b="1" i="0" u="sng">
                <a:effectLst/>
                <a:latin typeface="Arial"/>
                <a:cs typeface="Arial"/>
                <a:hlinkClick r:id="rId6">
                  <a:extLst>
                    <a:ext uri="{A12FA001-AC4F-418D-AE19-62706E023703}">
                      <ahyp:hlinkClr xmlns:ahyp="http://schemas.microsoft.com/office/drawing/2018/hyperlinkcolor" val="tx"/>
                    </a:ext>
                  </a:extLst>
                </a:hlinkClick>
              </a:rPr>
              <a:t>widescale natural resource extraction</a:t>
            </a:r>
            <a:r>
              <a:rPr lang="en-GB" sz="2400" b="1" i="0">
                <a:effectLst/>
                <a:latin typeface="Arial"/>
                <a:cs typeface="Arial"/>
              </a:rPr>
              <a:t> </a:t>
            </a:r>
            <a:r>
              <a:rPr lang="en-GB" sz="2400" i="0">
                <a:effectLst/>
                <a:latin typeface="Arial"/>
                <a:cs typeface="Arial"/>
              </a:rPr>
              <a:t>are all signs that we have significantly modified our planet.</a:t>
            </a:r>
            <a:endParaRPr lang="en-GB">
              <a:cs typeface="Calibri"/>
            </a:endParaRPr>
          </a:p>
          <a:p>
            <a:pPr algn="l"/>
            <a:endParaRPr lang="en-GB" sz="2400" i="0">
              <a:effectLst/>
              <a:latin typeface="Arial"/>
              <a:cs typeface="Arial"/>
            </a:endParaRPr>
          </a:p>
          <a:p>
            <a:pPr algn="l"/>
            <a:endParaRPr lang="en-GB" sz="2400" i="0">
              <a:effectLst/>
              <a:latin typeface="Arial"/>
              <a:cs typeface="Arial"/>
            </a:endParaRPr>
          </a:p>
          <a:p>
            <a:pPr algn="l"/>
            <a:endParaRPr lang="en-GB" sz="2400" i="0">
              <a:effectLst/>
              <a:latin typeface="Elysio-Medium"/>
            </a:endParaRPr>
          </a:p>
        </p:txBody>
      </p:sp>
      <p:pic>
        <p:nvPicPr>
          <p:cNvPr id="2" name="Picture 4">
            <a:extLst>
              <a:ext uri="{FF2B5EF4-FFF2-40B4-BE49-F238E27FC236}">
                <a16:creationId xmlns:a16="http://schemas.microsoft.com/office/drawing/2014/main" id="{94336E9B-0E1E-F4E3-037C-631DAAFBAE6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459193" y="3898496"/>
            <a:ext cx="5287992" cy="2741613"/>
          </a:xfrm>
          <a:prstGeom prst="rect">
            <a:avLst/>
          </a:prstGeom>
        </p:spPr>
      </p:pic>
    </p:spTree>
    <p:extLst>
      <p:ext uri="{BB962C8B-B14F-4D97-AF65-F5344CB8AC3E}">
        <p14:creationId xmlns:p14="http://schemas.microsoft.com/office/powerpoint/2010/main" val="626154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C2A10E-9597-45F6-886D-07058E35FB84}"/>
              </a:ext>
            </a:extLst>
          </p:cNvPr>
          <p:cNvSpPr txBox="1"/>
          <p:nvPr/>
        </p:nvSpPr>
        <p:spPr>
          <a:xfrm>
            <a:off x="296175" y="5385758"/>
            <a:ext cx="1161402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a:latin typeface="Arial"/>
                <a:ea typeface="+mn-lt"/>
                <a:cs typeface="+mn-lt"/>
              </a:rPr>
              <a:t>People and the planet: Wildlife Photographer of the Year</a:t>
            </a:r>
            <a:r>
              <a:rPr lang="en-US" sz="2800">
                <a:latin typeface="Arial"/>
                <a:ea typeface="+mn-lt"/>
                <a:cs typeface="+mn-lt"/>
              </a:rPr>
              <a:t> video link:</a:t>
            </a:r>
            <a:endParaRPr lang="en-US" sz="2800">
              <a:cs typeface="Calibri"/>
            </a:endParaRPr>
          </a:p>
          <a:p>
            <a:pPr algn="ctr"/>
            <a:r>
              <a:rPr lang="en-US" sz="2800">
                <a:latin typeface="Arial"/>
                <a:ea typeface="+mn-lt"/>
                <a:cs typeface="+mn-lt"/>
                <a:hlinkClick r:id="rId3"/>
              </a:rPr>
              <a:t>https://www.youtube.com/watch?v=lSpnfaNykzA</a:t>
            </a:r>
            <a:r>
              <a:rPr lang="en-US" sz="2800">
                <a:latin typeface="Arial"/>
                <a:ea typeface="+mn-lt"/>
                <a:cs typeface="+mn-lt"/>
              </a:rPr>
              <a:t> </a:t>
            </a:r>
            <a:endParaRPr lang="en-US" sz="2800">
              <a:latin typeface="Arial"/>
              <a:cs typeface="Arial"/>
            </a:endParaRPr>
          </a:p>
        </p:txBody>
      </p:sp>
      <p:pic>
        <p:nvPicPr>
          <p:cNvPr id="4" name="Picture 4">
            <a:extLst>
              <a:ext uri="{FF2B5EF4-FFF2-40B4-BE49-F238E27FC236}">
                <a16:creationId xmlns:a16="http://schemas.microsoft.com/office/drawing/2014/main" id="{D5DD7CE4-B94C-AAAB-F314-EC00169A3EF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7736" t="17066" r="18581" b="20958"/>
          <a:stretch/>
        </p:blipFill>
        <p:spPr>
          <a:xfrm>
            <a:off x="2654062" y="1090720"/>
            <a:ext cx="6884936" cy="3774771"/>
          </a:xfrm>
          <a:prstGeom prst="rect">
            <a:avLst/>
          </a:prstGeom>
        </p:spPr>
      </p:pic>
    </p:spTree>
    <p:extLst>
      <p:ext uri="{BB962C8B-B14F-4D97-AF65-F5344CB8AC3E}">
        <p14:creationId xmlns:p14="http://schemas.microsoft.com/office/powerpoint/2010/main" val="253169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C2A10E-9597-45F6-886D-07058E35FB84}"/>
              </a:ext>
            </a:extLst>
          </p:cNvPr>
          <p:cNvSpPr txBox="1"/>
          <p:nvPr/>
        </p:nvSpPr>
        <p:spPr>
          <a:xfrm>
            <a:off x="1130061" y="5385758"/>
            <a:ext cx="9946255"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latin typeface="Arial"/>
                <a:ea typeface="+mn-lt"/>
                <a:cs typeface="+mn-lt"/>
              </a:rPr>
              <a:t>Plants Under Pressure</a:t>
            </a:r>
            <a:r>
              <a:rPr lang="en-US" sz="3200">
                <a:latin typeface="Arial"/>
                <a:ea typeface="+mn-lt"/>
                <a:cs typeface="+mn-lt"/>
              </a:rPr>
              <a:t> video link:</a:t>
            </a:r>
            <a:endParaRPr lang="en-US" sz="3200">
              <a:latin typeface="Arial"/>
              <a:cs typeface="Calibri"/>
            </a:endParaRPr>
          </a:p>
          <a:p>
            <a:pPr algn="ctr"/>
            <a:r>
              <a:rPr lang="en-US" sz="3200">
                <a:latin typeface="Arial"/>
                <a:ea typeface="+mn-lt"/>
                <a:cs typeface="+mn-lt"/>
                <a:hlinkClick r:id="rId3"/>
              </a:rPr>
              <a:t>https://www.youtube.com/watch?v=D4A_BeMFsWc</a:t>
            </a:r>
            <a:r>
              <a:rPr lang="en-US" sz="3200">
                <a:latin typeface="Arial"/>
                <a:ea typeface="+mn-lt"/>
                <a:cs typeface="+mn-lt"/>
              </a:rPr>
              <a:t> </a:t>
            </a:r>
            <a:endParaRPr lang="en-US">
              <a:latin typeface="Arial"/>
              <a:cs typeface="Arial"/>
            </a:endParaRPr>
          </a:p>
        </p:txBody>
      </p:sp>
      <p:pic>
        <p:nvPicPr>
          <p:cNvPr id="2" name="Picture 4" descr="A picture containing text, plant, decorated&#10;&#10;Description automatically generated">
            <a:extLst>
              <a:ext uri="{FF2B5EF4-FFF2-40B4-BE49-F238E27FC236}">
                <a16:creationId xmlns:a16="http://schemas.microsoft.com/office/drawing/2014/main" id="{89189B0B-5CAB-FC7F-ED1D-0CAC7C30276E}"/>
              </a:ext>
            </a:extLst>
          </p:cNvPr>
          <p:cNvPicPr>
            <a:picLocks noChangeAspect="1"/>
          </p:cNvPicPr>
          <p:nvPr/>
        </p:nvPicPr>
        <p:blipFill>
          <a:blip r:embed="rId4"/>
          <a:stretch>
            <a:fillRect/>
          </a:stretch>
        </p:blipFill>
        <p:spPr>
          <a:xfrm>
            <a:off x="2179607" y="1146549"/>
            <a:ext cx="7847161" cy="3587242"/>
          </a:xfrm>
          <a:prstGeom prst="rect">
            <a:avLst/>
          </a:prstGeom>
        </p:spPr>
      </p:pic>
    </p:spTree>
    <p:extLst>
      <p:ext uri="{BB962C8B-B14F-4D97-AF65-F5344CB8AC3E}">
        <p14:creationId xmlns:p14="http://schemas.microsoft.com/office/powerpoint/2010/main" val="93594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C2A10E-9597-45F6-886D-07058E35FB84}"/>
              </a:ext>
            </a:extLst>
          </p:cNvPr>
          <p:cNvSpPr txBox="1"/>
          <p:nvPr/>
        </p:nvSpPr>
        <p:spPr>
          <a:xfrm>
            <a:off x="1130061" y="5400135"/>
            <a:ext cx="9946255"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latin typeface="Arial"/>
                <a:ea typeface="+mn-lt"/>
                <a:cs typeface="+mn-lt"/>
              </a:rPr>
              <a:t>Our Broken Planet: Display launch</a:t>
            </a:r>
            <a:r>
              <a:rPr lang="en-US" sz="3200">
                <a:latin typeface="Arial"/>
                <a:ea typeface="+mn-lt"/>
                <a:cs typeface="+mn-lt"/>
              </a:rPr>
              <a:t> video link:</a:t>
            </a:r>
            <a:endParaRPr lang="en-US" sz="3200">
              <a:latin typeface="Arial"/>
              <a:cs typeface="Calibri"/>
            </a:endParaRPr>
          </a:p>
          <a:p>
            <a:pPr algn="ctr"/>
            <a:r>
              <a:rPr lang="en-US" sz="3200">
                <a:latin typeface="Arial"/>
                <a:ea typeface="+mn-lt"/>
                <a:cs typeface="+mn-lt"/>
                <a:hlinkClick r:id="rId3"/>
              </a:rPr>
              <a:t>https://www.youtube.com/watch?v=tGltP9xqK2g</a:t>
            </a:r>
            <a:r>
              <a:rPr lang="en-US" sz="3200">
                <a:latin typeface="Arial"/>
                <a:ea typeface="+mn-lt"/>
                <a:cs typeface="+mn-lt"/>
              </a:rPr>
              <a:t> </a:t>
            </a:r>
            <a:endParaRPr lang="en-US">
              <a:latin typeface="Arial"/>
              <a:cs typeface="Arial"/>
            </a:endParaRPr>
          </a:p>
        </p:txBody>
      </p:sp>
      <p:pic>
        <p:nvPicPr>
          <p:cNvPr id="4" name="Picture 4" descr="A picture containing map&#10;&#10;Description automatically generated">
            <a:extLst>
              <a:ext uri="{FF2B5EF4-FFF2-40B4-BE49-F238E27FC236}">
                <a16:creationId xmlns:a16="http://schemas.microsoft.com/office/drawing/2014/main" id="{63023027-4B4C-E8F2-0451-BF0122F3A86B}"/>
              </a:ext>
            </a:extLst>
          </p:cNvPr>
          <p:cNvPicPr>
            <a:picLocks noChangeAspect="1"/>
          </p:cNvPicPr>
          <p:nvPr/>
        </p:nvPicPr>
        <p:blipFill>
          <a:blip r:embed="rId4"/>
          <a:stretch>
            <a:fillRect/>
          </a:stretch>
        </p:blipFill>
        <p:spPr>
          <a:xfrm>
            <a:off x="2280249" y="648321"/>
            <a:ext cx="7645879" cy="4051735"/>
          </a:xfrm>
          <a:prstGeom prst="rect">
            <a:avLst/>
          </a:prstGeom>
        </p:spPr>
      </p:pic>
    </p:spTree>
    <p:extLst>
      <p:ext uri="{BB962C8B-B14F-4D97-AF65-F5344CB8AC3E}">
        <p14:creationId xmlns:p14="http://schemas.microsoft.com/office/powerpoint/2010/main" val="737544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874E0C-BE10-4D70-BE07-A5637708735A}"/>
              </a:ext>
            </a:extLst>
          </p:cNvPr>
          <p:cNvSpPr txBox="1"/>
          <p:nvPr/>
        </p:nvSpPr>
        <p:spPr>
          <a:xfrm>
            <a:off x="439155" y="1387803"/>
            <a:ext cx="11366526" cy="2308324"/>
          </a:xfrm>
          <a:prstGeom prst="rect">
            <a:avLst/>
          </a:prstGeom>
          <a:noFill/>
        </p:spPr>
        <p:txBody>
          <a:bodyPr wrap="square" lIns="91440" tIns="45720" rIns="91440" bIns="45720" anchor="t">
            <a:spAutoFit/>
          </a:bodyPr>
          <a:lstStyle/>
          <a:p>
            <a:r>
              <a:rPr lang="en-GB" sz="2400" dirty="0">
                <a:latin typeface="Arial"/>
                <a:cs typeface="Arial"/>
              </a:rPr>
              <a:t>Let's take a look at the geological meaning of the word </a:t>
            </a:r>
            <a:r>
              <a:rPr lang="en-GB" sz="2400" b="1" dirty="0">
                <a:latin typeface="Arial"/>
                <a:cs typeface="Arial"/>
              </a:rPr>
              <a:t>Anthropocene</a:t>
            </a:r>
            <a:r>
              <a:rPr lang="en-GB" sz="2400" dirty="0">
                <a:latin typeface="Arial"/>
                <a:cs typeface="Arial"/>
              </a:rPr>
              <a:t>. </a:t>
            </a:r>
            <a:endParaRPr lang="en-US"/>
          </a:p>
          <a:p>
            <a:endParaRPr lang="en-GB" sz="2400" dirty="0">
              <a:latin typeface="Arial"/>
              <a:cs typeface="Arial"/>
            </a:endParaRPr>
          </a:p>
          <a:p>
            <a:r>
              <a:rPr lang="en-GB" sz="2400" dirty="0">
                <a:latin typeface="Arial"/>
                <a:cs typeface="Arial"/>
              </a:rPr>
              <a:t>The history of planet Earth is long: about 4.5 billion years. Scientists divide up this huge history using geological epochs, eons, eras and ages to create a timeline.</a:t>
            </a:r>
            <a:endParaRPr lang="en-GB">
              <a:cs typeface="Calibri"/>
            </a:endParaRPr>
          </a:p>
          <a:p>
            <a:endParaRPr lang="en-GB" sz="2400" dirty="0">
              <a:latin typeface="Arial"/>
              <a:cs typeface="Arial"/>
            </a:endParaRPr>
          </a:p>
          <a:p>
            <a:endParaRPr lang="en-GB" sz="2400" dirty="0">
              <a:latin typeface="Arial"/>
              <a:cs typeface="Arial"/>
            </a:endParaRPr>
          </a:p>
        </p:txBody>
      </p:sp>
      <p:sp>
        <p:nvSpPr>
          <p:cNvPr id="5" name="TextBox 4">
            <a:extLst>
              <a:ext uri="{FF2B5EF4-FFF2-40B4-BE49-F238E27FC236}">
                <a16:creationId xmlns:a16="http://schemas.microsoft.com/office/drawing/2014/main" id="{40C91163-ED09-4290-AA85-390067FE9DD3}"/>
              </a:ext>
            </a:extLst>
          </p:cNvPr>
          <p:cNvSpPr txBox="1"/>
          <p:nvPr/>
        </p:nvSpPr>
        <p:spPr>
          <a:xfrm>
            <a:off x="898158" y="239784"/>
            <a:ext cx="10114695" cy="769441"/>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effectLst/>
                <a:uLnTx/>
                <a:uFillTx/>
                <a:latin typeface="Arial"/>
                <a:cs typeface="Arial"/>
              </a:rPr>
              <a:t>The Holocene Epoch and the Ice Age</a:t>
            </a:r>
          </a:p>
        </p:txBody>
      </p:sp>
      <p:pic>
        <p:nvPicPr>
          <p:cNvPr id="4" name="Picture 5" descr="Chart&#10;&#10;Description automatically generated">
            <a:extLst>
              <a:ext uri="{FF2B5EF4-FFF2-40B4-BE49-F238E27FC236}">
                <a16:creationId xmlns:a16="http://schemas.microsoft.com/office/drawing/2014/main" id="{EFB2438B-9658-D056-265E-B6A02F009E85}"/>
              </a:ext>
            </a:extLst>
          </p:cNvPr>
          <p:cNvPicPr>
            <a:picLocks noChangeAspect="1"/>
          </p:cNvPicPr>
          <p:nvPr/>
        </p:nvPicPr>
        <p:blipFill>
          <a:blip r:embed="rId3"/>
          <a:stretch>
            <a:fillRect/>
          </a:stretch>
        </p:blipFill>
        <p:spPr>
          <a:xfrm>
            <a:off x="2970362" y="3499525"/>
            <a:ext cx="6251274" cy="3108235"/>
          </a:xfrm>
          <a:prstGeom prst="rect">
            <a:avLst/>
          </a:prstGeom>
        </p:spPr>
      </p:pic>
      <p:sp>
        <p:nvSpPr>
          <p:cNvPr id="6" name="TextBox 5">
            <a:extLst>
              <a:ext uri="{FF2B5EF4-FFF2-40B4-BE49-F238E27FC236}">
                <a16:creationId xmlns:a16="http://schemas.microsoft.com/office/drawing/2014/main" id="{189BB6A7-D578-3184-2EF3-E89AEBCFB2AD}"/>
              </a:ext>
            </a:extLst>
          </p:cNvPr>
          <p:cNvSpPr txBox="1"/>
          <p:nvPr/>
        </p:nvSpPr>
        <p:spPr>
          <a:xfrm>
            <a:off x="8836325" y="557266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Calibri"/>
            </a:endParaRPr>
          </a:p>
        </p:txBody>
      </p:sp>
    </p:spTree>
    <p:extLst>
      <p:ext uri="{BB962C8B-B14F-4D97-AF65-F5344CB8AC3E}">
        <p14:creationId xmlns:p14="http://schemas.microsoft.com/office/powerpoint/2010/main" val="38142380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65D94F0762894DBFBF8132F36DD753" ma:contentTypeVersion="14" ma:contentTypeDescription="Create a new document." ma:contentTypeScope="" ma:versionID="6e0761fb5403073ed6c9e0230868e940">
  <xsd:schema xmlns:xsd="http://www.w3.org/2001/XMLSchema" xmlns:xs="http://www.w3.org/2001/XMLSchema" xmlns:p="http://schemas.microsoft.com/office/2006/metadata/properties" xmlns:ns2="01a464aa-a786-405b-bb6b-b90e04698418" xmlns:ns3="37c47d49-5c3e-4564-83ee-3a7de24ace65" targetNamespace="http://schemas.microsoft.com/office/2006/metadata/properties" ma:root="true" ma:fieldsID="4c3c2815ddce23b600af5000d2f90e71" ns2:_="" ns3:_="">
    <xsd:import namespace="01a464aa-a786-405b-bb6b-b90e04698418"/>
    <xsd:import namespace="37c47d49-5c3e-4564-83ee-3a7de24ace6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a464aa-a786-405b-bb6b-b90e0469841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85ba91ac-8f10-4fd1-a0bc-b6f7c7ddcd58}" ma:internalName="TaxCatchAll" ma:showField="CatchAllData" ma:web="01a464aa-a786-405b-bb6b-b90e0469841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7c47d49-5c3e-4564-83ee-3a7de24ace6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c631306-648b-4820-82d0-96e94158719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7c47d49-5c3e-4564-83ee-3a7de24ace65">
      <Terms xmlns="http://schemas.microsoft.com/office/infopath/2007/PartnerControls"/>
    </lcf76f155ced4ddcb4097134ff3c332f>
    <TaxCatchAll xmlns="01a464aa-a786-405b-bb6b-b90e04698418" xsi:nil="true"/>
  </documentManagement>
</p:properties>
</file>

<file path=customXml/itemProps1.xml><?xml version="1.0" encoding="utf-8"?>
<ds:datastoreItem xmlns:ds="http://schemas.openxmlformats.org/officeDocument/2006/customXml" ds:itemID="{32236B81-D518-4855-9FCE-324DAF99AD0C}"/>
</file>

<file path=customXml/itemProps2.xml><?xml version="1.0" encoding="utf-8"?>
<ds:datastoreItem xmlns:ds="http://schemas.openxmlformats.org/officeDocument/2006/customXml" ds:itemID="{E6435361-E0BC-4241-905F-0B670BD03169}"/>
</file>

<file path=customXml/itemProps3.xml><?xml version="1.0" encoding="utf-8"?>
<ds:datastoreItem xmlns:ds="http://schemas.openxmlformats.org/officeDocument/2006/customXml" ds:itemID="{826F7827-B9A7-46EE-B0AB-6DC31397742E}"/>
</file>

<file path=docProps/app.xml><?xml version="1.0" encoding="utf-8"?>
<Properties xmlns="http://schemas.openxmlformats.org/officeDocument/2006/extended-properties" xmlns:vt="http://schemas.openxmlformats.org/officeDocument/2006/docPropsVTypes">
  <TotalTime>0</TotalTime>
  <Words>2580</Words>
  <Application>Microsoft Office PowerPoint</Application>
  <PresentationFormat>Widescreen</PresentationFormat>
  <Paragraphs>177</Paragraphs>
  <Slides>24</Slides>
  <Notes>19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Calibri</vt:lpstr>
      <vt:lpstr>Calibri Light</vt:lpstr>
      <vt:lpstr>Elysio-Medium</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 Anthropocene?</dc:title>
  <dc:creator/>
  <cp:lastModifiedBy/>
  <cp:revision>1</cp:revision>
  <dcterms:created xsi:type="dcterms:W3CDTF">2022-08-19T09:56:50Z</dcterms:created>
  <dcterms:modified xsi:type="dcterms:W3CDTF">2022-08-19T09:57:47Z</dcterms:modified>
  <cp:category>Climate change and biodiversity</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0x010100A965D94F0762894DBFBF8132F36DD753</vt:lpwstr>
  </property>
</Properties>
</file>